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566" y="9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E04C5-ECE4-6D74-D457-4BBF61CE426F}"/>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06A426C-ECB6-5075-36A8-4BC0F67A3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07BFE2F-8414-D076-14A4-76C356EC4BB3}"/>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5" name="Espaço Reservado para Rodapé 4">
            <a:extLst>
              <a:ext uri="{FF2B5EF4-FFF2-40B4-BE49-F238E27FC236}">
                <a16:creationId xmlns:a16="http://schemas.microsoft.com/office/drawing/2014/main" id="{1310D544-F3C1-A8A0-A5F1-CDAECA5EE94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1E9ECA9-7E29-4719-735F-73DF8FBE9EF0}"/>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2572835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07A50F-EF0F-BDCB-81C1-66BCD619180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3A67F4E-0B33-1052-7D63-90FE0BFA99F7}"/>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D2F69DE-609A-D179-7436-A0390B9F3431}"/>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5" name="Espaço Reservado para Rodapé 4">
            <a:extLst>
              <a:ext uri="{FF2B5EF4-FFF2-40B4-BE49-F238E27FC236}">
                <a16:creationId xmlns:a16="http://schemas.microsoft.com/office/drawing/2014/main" id="{5212E252-B73F-0725-619F-D0B63B2E98D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FF2A70-95E4-C479-80F1-6CEEFED32258}"/>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2448224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EADCD75-8967-CC0F-12BD-6730DC2CB9A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AF47A78-68D6-5D2E-5961-CE68CAC9ADA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8B9FD92-EDBC-DE0E-71B0-B57B33ACBC5F}"/>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5" name="Espaço Reservado para Rodapé 4">
            <a:extLst>
              <a:ext uri="{FF2B5EF4-FFF2-40B4-BE49-F238E27FC236}">
                <a16:creationId xmlns:a16="http://schemas.microsoft.com/office/drawing/2014/main" id="{A3D78C82-F242-4A28-46AB-9A2C853EA84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1D97156-2F8A-D11A-C6B0-AD8CB8A7A764}"/>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420932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A067ED-6E2D-482D-4196-3C0F8EF9A82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5FE61FB-6E4B-B243-8696-CE896C3DBFE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159A176-20F5-B509-2663-7AA6A85330BC}"/>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5" name="Espaço Reservado para Rodapé 4">
            <a:extLst>
              <a:ext uri="{FF2B5EF4-FFF2-40B4-BE49-F238E27FC236}">
                <a16:creationId xmlns:a16="http://schemas.microsoft.com/office/drawing/2014/main" id="{D20CC8EB-6468-9F65-E722-F5FF2C01C07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5F86018-AC2D-23E1-2CEB-FBA6D3A52B2C}"/>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2303279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0CDEF1-69FA-0716-D76B-FAF6CB32FC4C}"/>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7DF890A-DD8C-C371-EFD2-4AB11CD1E9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06AC7F2-722E-2EC7-9527-B79E7F9B2232}"/>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5" name="Espaço Reservado para Rodapé 4">
            <a:extLst>
              <a:ext uri="{FF2B5EF4-FFF2-40B4-BE49-F238E27FC236}">
                <a16:creationId xmlns:a16="http://schemas.microsoft.com/office/drawing/2014/main" id="{2EA40B20-ADFB-B711-4038-9BE4FCE4772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B1CD6F0-82C4-AE7B-A666-BCC699CFF30B}"/>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1315782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385CC-9240-8271-1B3A-512CF50FF0D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26ED11B-6E3D-557B-DC90-576BD16D49E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CEC4B86-7A6F-DEB9-6A3D-81F71B9C2DC9}"/>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E511E60-C3F1-BB87-535A-079BF941B76D}"/>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6" name="Espaço Reservado para Rodapé 5">
            <a:extLst>
              <a:ext uri="{FF2B5EF4-FFF2-40B4-BE49-F238E27FC236}">
                <a16:creationId xmlns:a16="http://schemas.microsoft.com/office/drawing/2014/main" id="{8C9699B7-9F98-9B84-A489-1CA76AA2E8B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35C7D21-EA70-26A4-8F0B-92D7E46E03DB}"/>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1818936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55C83C-6B68-BDB9-11C9-DCADC1AC3EB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05B7B9D-9112-1AF5-EC6D-28A548B801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263AFE2-947F-C6B9-C53A-18C45F71CA4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49B392B-5A55-EDEA-F7C2-D0B971202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0BC0490-B759-A2C0-3C81-42E6C27C8A5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781D0D8-6159-3790-783F-62CB0AA431EE}"/>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8" name="Espaço Reservado para Rodapé 7">
            <a:extLst>
              <a:ext uri="{FF2B5EF4-FFF2-40B4-BE49-F238E27FC236}">
                <a16:creationId xmlns:a16="http://schemas.microsoft.com/office/drawing/2014/main" id="{52C512AA-EAC7-A5DB-805A-B0199DC405D3}"/>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CBC21C93-AAA0-DA7D-0E10-3F8FDBD70336}"/>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1134855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B6619D-DB8C-625E-D3EF-495568F75A4F}"/>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5E839EF-1E60-3B3D-E370-675338A6D748}"/>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4" name="Espaço Reservado para Rodapé 3">
            <a:extLst>
              <a:ext uri="{FF2B5EF4-FFF2-40B4-BE49-F238E27FC236}">
                <a16:creationId xmlns:a16="http://schemas.microsoft.com/office/drawing/2014/main" id="{2E564DCE-2D9E-60AA-FBC1-A283D523B2D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E04E8E9-0AF1-89EF-91DF-301755C818D0}"/>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84832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BD8CC25-59BE-865E-E588-5D134BEC801F}"/>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3" name="Espaço Reservado para Rodapé 2">
            <a:extLst>
              <a:ext uri="{FF2B5EF4-FFF2-40B4-BE49-F238E27FC236}">
                <a16:creationId xmlns:a16="http://schemas.microsoft.com/office/drawing/2014/main" id="{41DF1534-BEE0-E9C3-F37B-90BA751D607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8616320-5B9B-7CA8-21AE-B15836861FBD}"/>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2317018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EDCB6-04CF-DB66-D7E1-BBB15034F13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93A30F7-C616-6A31-2C68-7E9811061B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4DF230F-1FDC-20C9-83FB-85342F84B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1A33C13-26D7-3027-00CE-9C49FE4BC444}"/>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6" name="Espaço Reservado para Rodapé 5">
            <a:extLst>
              <a:ext uri="{FF2B5EF4-FFF2-40B4-BE49-F238E27FC236}">
                <a16:creationId xmlns:a16="http://schemas.microsoft.com/office/drawing/2014/main" id="{2940921F-DAE5-D811-8B44-63B2BFE5C23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96E690E-7968-E480-AEDE-CCDE60BCD97A}"/>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9794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E80F4-BDD1-B4F8-EF93-B1F58A7BF08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458700CE-5680-B0CC-ACA4-98CDB11CE2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9740FCF-2FCD-2C02-26EE-51AAEC072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7B942BA-78E2-F27A-8C1C-D768F6B402B8}"/>
              </a:ext>
            </a:extLst>
          </p:cNvPr>
          <p:cNvSpPr>
            <a:spLocks noGrp="1"/>
          </p:cNvSpPr>
          <p:nvPr>
            <p:ph type="dt" sz="half" idx="10"/>
          </p:nvPr>
        </p:nvSpPr>
        <p:spPr/>
        <p:txBody>
          <a:bodyPr/>
          <a:lstStyle/>
          <a:p>
            <a:fld id="{7DC14775-5BD9-4CF3-A756-CE427F0BC808}" type="datetimeFigureOut">
              <a:rPr lang="pt-BR" smtClean="0"/>
              <a:t>22/09/2025</a:t>
            </a:fld>
            <a:endParaRPr lang="pt-BR"/>
          </a:p>
        </p:txBody>
      </p:sp>
      <p:sp>
        <p:nvSpPr>
          <p:cNvPr id="6" name="Espaço Reservado para Rodapé 5">
            <a:extLst>
              <a:ext uri="{FF2B5EF4-FFF2-40B4-BE49-F238E27FC236}">
                <a16:creationId xmlns:a16="http://schemas.microsoft.com/office/drawing/2014/main" id="{6959CB22-8F4F-8455-6571-85BDA546E6F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117ABB6-3049-704E-2772-F7732C52E016}"/>
              </a:ext>
            </a:extLst>
          </p:cNvPr>
          <p:cNvSpPr>
            <a:spLocks noGrp="1"/>
          </p:cNvSpPr>
          <p:nvPr>
            <p:ph type="sldNum" sz="quarter" idx="12"/>
          </p:nvPr>
        </p:nvSpPr>
        <p:spPr/>
        <p:txBody>
          <a:bodyPr/>
          <a:lstStyle/>
          <a:p>
            <a:fld id="{4255BECE-089F-4128-ADFC-81B1FAD915AB}" type="slidenum">
              <a:rPr lang="pt-BR" smtClean="0"/>
              <a:t>‹nº›</a:t>
            </a:fld>
            <a:endParaRPr lang="pt-BR"/>
          </a:p>
        </p:txBody>
      </p:sp>
    </p:spTree>
    <p:extLst>
      <p:ext uri="{BB962C8B-B14F-4D97-AF65-F5344CB8AC3E}">
        <p14:creationId xmlns:p14="http://schemas.microsoft.com/office/powerpoint/2010/main" val="2881142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9E36C38-EEE0-E5D4-4C11-E262C8C6FA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09E3445-C157-E9FB-EAE3-B15763B847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3C65A3A-0E5D-5729-3291-683268AF9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C14775-5BD9-4CF3-A756-CE427F0BC808}" type="datetimeFigureOut">
              <a:rPr lang="pt-BR" smtClean="0"/>
              <a:t>22/09/2025</a:t>
            </a:fld>
            <a:endParaRPr lang="pt-BR"/>
          </a:p>
        </p:txBody>
      </p:sp>
      <p:sp>
        <p:nvSpPr>
          <p:cNvPr id="5" name="Espaço Reservado para Rodapé 4">
            <a:extLst>
              <a:ext uri="{FF2B5EF4-FFF2-40B4-BE49-F238E27FC236}">
                <a16:creationId xmlns:a16="http://schemas.microsoft.com/office/drawing/2014/main" id="{F9B454A3-F6B8-7918-3215-374977C3E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BE1659A8-69E1-5844-24EC-E754BC7118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55BECE-089F-4128-ADFC-81B1FAD915AB}" type="slidenum">
              <a:rPr lang="pt-BR" smtClean="0"/>
              <a:t>‹nº›</a:t>
            </a:fld>
            <a:endParaRPr lang="pt-BR"/>
          </a:p>
        </p:txBody>
      </p:sp>
    </p:spTree>
    <p:extLst>
      <p:ext uri="{BB962C8B-B14F-4D97-AF65-F5344CB8AC3E}">
        <p14:creationId xmlns:p14="http://schemas.microsoft.com/office/powerpoint/2010/main" val="678340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7.svg" /><Relationship Id="rId2" Type="http://schemas.openxmlformats.org/officeDocument/2006/relationships/image" Target="../media/image6.png" /><Relationship Id="rId1" Type="http://schemas.openxmlformats.org/officeDocument/2006/relationships/slideLayout" Target="../slideLayouts/slideLayout1.xml" /><Relationship Id="rId5" Type="http://schemas.openxmlformats.org/officeDocument/2006/relationships/image" Target="../media/image9.svg" /><Relationship Id="rId4"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3955C5A2-33E9-567D-C88F-9349340A89FE}"/>
              </a:ext>
            </a:extLst>
          </p:cNvPr>
          <p:cNvSpPr>
            <a:spLocks noGrp="1"/>
          </p:cNvSpPr>
          <p:nvPr>
            <p:ph type="ctrTitle"/>
          </p:nvPr>
        </p:nvSpPr>
        <p:spPr>
          <a:xfrm>
            <a:off x="1524000" y="1122363"/>
            <a:ext cx="6445624" cy="2387600"/>
          </a:xfrm>
        </p:spPr>
        <p:txBody>
          <a:bodyPr>
            <a:noAutofit/>
          </a:bodyPr>
          <a:lstStyle/>
          <a:p>
            <a:pPr algn="l"/>
            <a:r>
              <a:rPr lang="pt-BR" sz="4400" dirty="0">
                <a:solidFill>
                  <a:schemeClr val="accent1">
                    <a:lumMod val="20000"/>
                    <a:lumOff val="80000"/>
                  </a:schemeClr>
                </a:solidFill>
                <a:latin typeface="Aharoni" panose="020F0502020204030204" pitchFamily="2" charset="-79"/>
                <a:cs typeface="Aharoni" panose="020F0502020204030204" pitchFamily="2" charset="-79"/>
              </a:rPr>
              <a:t>TRABALHO DE LABORATÓRIO DE ENGENHARIA DE SOFTWARE</a:t>
            </a: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6535271" y="3797486"/>
            <a:ext cx="5002306" cy="2458103"/>
          </a:xfrm>
        </p:spPr>
        <p:txBody>
          <a:bodyPr>
            <a:normAutofit fontScale="92500"/>
          </a:bodyPr>
          <a:lstStyle/>
          <a:p>
            <a:pPr algn="l"/>
            <a:r>
              <a:rPr lang="pt-BR" sz="1500" dirty="0" err="1">
                <a:solidFill>
                  <a:schemeClr val="accent5">
                    <a:lumMod val="20000"/>
                    <a:lumOff val="80000"/>
                  </a:schemeClr>
                </a:solidFill>
                <a:latin typeface="Arial" panose="020B0604020202020204" pitchFamily="34" charset="0"/>
                <a:cs typeface="Arial" panose="020B0604020202020204" pitchFamily="34" charset="0"/>
              </a:rPr>
              <a:t>Profª</a:t>
            </a:r>
            <a:r>
              <a:rPr lang="pt-BR" sz="1500" dirty="0">
                <a:solidFill>
                  <a:schemeClr val="accent5">
                    <a:lumMod val="20000"/>
                    <a:lumOff val="80000"/>
                  </a:schemeClr>
                </a:solidFill>
                <a:latin typeface="Arial" panose="020B0604020202020204" pitchFamily="34" charset="0"/>
                <a:cs typeface="Arial" panose="020B0604020202020204" pitchFamily="34" charset="0"/>
              </a:rPr>
              <a:t> </a:t>
            </a:r>
            <a:r>
              <a:rPr lang="pt-BR" sz="1500" b="1" dirty="0">
                <a:solidFill>
                  <a:schemeClr val="accent5">
                    <a:lumMod val="20000"/>
                    <a:lumOff val="80000"/>
                  </a:schemeClr>
                </a:solidFill>
                <a:latin typeface="Arial" panose="020B0604020202020204" pitchFamily="34" charset="0"/>
                <a:cs typeface="Arial" panose="020B0604020202020204" pitchFamily="34" charset="0"/>
              </a:rPr>
              <a:t>SANDRA HARUMI TANAKA</a:t>
            </a:r>
          </a:p>
          <a:p>
            <a:pPr algn="l"/>
            <a:endParaRPr lang="pt-BR" sz="1500" dirty="0">
              <a:solidFill>
                <a:schemeClr val="bg1"/>
              </a:solidFill>
              <a:latin typeface="Arial" panose="020B0604020202020204" pitchFamily="34" charset="0"/>
              <a:cs typeface="Arial" panose="020B0604020202020204" pitchFamily="34" charset="0"/>
            </a:endParaRPr>
          </a:p>
          <a:p>
            <a:pPr algn="l"/>
            <a:r>
              <a:rPr lang="pt-BR" sz="1050" dirty="0">
                <a:solidFill>
                  <a:schemeClr val="bg1"/>
                </a:solidFill>
                <a:latin typeface="Arial" panose="020B0604020202020204" pitchFamily="34" charset="0"/>
                <a:cs typeface="Arial" panose="020B0604020202020204" pitchFamily="34" charset="0"/>
              </a:rPr>
              <a:t>GRUPO:</a:t>
            </a:r>
          </a:p>
          <a:p>
            <a:pPr algn="l"/>
            <a:r>
              <a:rPr lang="pt-BR" sz="1400" b="1" dirty="0">
                <a:solidFill>
                  <a:schemeClr val="bg1"/>
                </a:solidFill>
                <a:latin typeface="Arial" panose="020B0604020202020204" pitchFamily="34" charset="0"/>
                <a:cs typeface="Arial" panose="020B0604020202020204" pitchFamily="34" charset="0"/>
              </a:rPr>
              <a:t>ARTHUR HEINRICHS AMARO</a:t>
            </a:r>
            <a:r>
              <a:rPr lang="pt-BR" sz="1400" dirty="0">
                <a:solidFill>
                  <a:schemeClr val="bg1"/>
                </a:solidFill>
                <a:latin typeface="Arial" panose="020B0604020202020204" pitchFamily="34" charset="0"/>
                <a:cs typeface="Arial" panose="020B0604020202020204" pitchFamily="34" charset="0"/>
              </a:rPr>
              <a:t>		22106928</a:t>
            </a:r>
          </a:p>
          <a:p>
            <a:pPr algn="l"/>
            <a:r>
              <a:rPr lang="pt-BR" sz="1400" b="1" dirty="0">
                <a:solidFill>
                  <a:schemeClr val="bg1"/>
                </a:solidFill>
                <a:latin typeface="Arial" panose="020B0604020202020204" pitchFamily="34" charset="0"/>
                <a:cs typeface="Arial" panose="020B0604020202020204" pitchFamily="34" charset="0"/>
              </a:rPr>
              <a:t>BRUNO RAMIRO DE LIMA </a:t>
            </a:r>
            <a:r>
              <a:rPr lang="pt-BR" sz="1400" dirty="0">
                <a:solidFill>
                  <a:schemeClr val="bg1"/>
                </a:solidFill>
                <a:latin typeface="Arial" panose="020B0604020202020204" pitchFamily="34" charset="0"/>
                <a:cs typeface="Arial" panose="020B0604020202020204" pitchFamily="34" charset="0"/>
              </a:rPr>
              <a:t>		20482313048</a:t>
            </a:r>
          </a:p>
          <a:p>
            <a:pPr algn="l"/>
            <a:r>
              <a:rPr lang="pt-BR" sz="1400" b="1" dirty="0">
                <a:solidFill>
                  <a:schemeClr val="bg1"/>
                </a:solidFill>
                <a:latin typeface="Arial" panose="020B0604020202020204" pitchFamily="34" charset="0"/>
                <a:cs typeface="Arial" panose="020B0604020202020204" pitchFamily="34" charset="0"/>
              </a:rPr>
              <a:t>MARIANA ROSA ALVES DE SANTANA</a:t>
            </a:r>
            <a:r>
              <a:rPr lang="pt-BR" sz="1400" dirty="0">
                <a:solidFill>
                  <a:schemeClr val="bg1"/>
                </a:solidFill>
                <a:latin typeface="Arial" panose="020B0604020202020204" pitchFamily="34" charset="0"/>
                <a:cs typeface="Arial" panose="020B0604020202020204" pitchFamily="34" charset="0"/>
              </a:rPr>
              <a:t>	22205677</a:t>
            </a:r>
          </a:p>
          <a:p>
            <a:pPr algn="l"/>
            <a:r>
              <a:rPr lang="pt-BR" sz="1400" b="1" dirty="0">
                <a:solidFill>
                  <a:schemeClr val="bg1"/>
                </a:solidFill>
                <a:latin typeface="Arial" panose="020B0604020202020204" pitchFamily="34" charset="0"/>
                <a:cs typeface="Arial" panose="020B0604020202020204" pitchFamily="34" charset="0"/>
              </a:rPr>
              <a:t>RAFAEL CASTILHO MORENO</a:t>
            </a:r>
            <a:r>
              <a:rPr lang="pt-BR" sz="1400" dirty="0">
                <a:solidFill>
                  <a:schemeClr val="bg1"/>
                </a:solidFill>
                <a:latin typeface="Arial" panose="020B0604020202020204" pitchFamily="34" charset="0"/>
                <a:cs typeface="Arial" panose="020B0604020202020204" pitchFamily="34" charset="0"/>
              </a:rPr>
              <a:t>		22205229</a:t>
            </a:r>
          </a:p>
          <a:p>
            <a:pPr algn="l"/>
            <a:r>
              <a:rPr lang="pt-BR" sz="1400" b="1" dirty="0">
                <a:solidFill>
                  <a:schemeClr val="bg1"/>
                </a:solidFill>
                <a:latin typeface="Arial" panose="020B0604020202020204" pitchFamily="34" charset="0"/>
                <a:cs typeface="Arial" panose="020B0604020202020204" pitchFamily="34" charset="0"/>
              </a:rPr>
              <a:t>THIAGO HIDEKI TAIRA</a:t>
            </a:r>
            <a:r>
              <a:rPr lang="pt-BR" sz="1400" dirty="0">
                <a:solidFill>
                  <a:schemeClr val="bg1"/>
                </a:solidFill>
                <a:latin typeface="Arial" panose="020B0604020202020204" pitchFamily="34" charset="0"/>
                <a:cs typeface="Arial" panose="020B0604020202020204" pitchFamily="34" charset="0"/>
              </a:rPr>
              <a:t>			22205120</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p:nvPr/>
        </p:nvCxnSpPr>
        <p:spPr>
          <a:xfrm>
            <a:off x="887506" y="-98612"/>
            <a:ext cx="0" cy="39624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Conector reto 6">
            <a:extLst>
              <a:ext uri="{FF2B5EF4-FFF2-40B4-BE49-F238E27FC236}">
                <a16:creationId xmlns:a16="http://schemas.microsoft.com/office/drawing/2014/main" id="{D9418487-D0D1-C5E5-9199-74EBB57A143D}"/>
              </a:ext>
            </a:extLst>
          </p:cNvPr>
          <p:cNvCxnSpPr>
            <a:cxnSpLocks/>
          </p:cNvCxnSpPr>
          <p:nvPr/>
        </p:nvCxnSpPr>
        <p:spPr>
          <a:xfrm>
            <a:off x="6215617" y="3597521"/>
            <a:ext cx="0" cy="330824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Retângulo 14">
            <a:extLst>
              <a:ext uri="{FF2B5EF4-FFF2-40B4-BE49-F238E27FC236}">
                <a16:creationId xmlns:a16="http://schemas.microsoft.com/office/drawing/2014/main" id="{607BCB58-1DD1-933D-9337-563EF49B5AF3}"/>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1409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4882689" cy="5845605"/>
          </a:xfrm>
        </p:spPr>
        <p:txBody>
          <a:bodyPr>
            <a:normAutofit lnSpcReduction="10000"/>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2. DA ÁREA DE INFORMÁTICA: </a:t>
            </a:r>
          </a:p>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a. DESCRIÇÃO DOS PROCEDIMENTOS EXISTENTES PARA MANUTENÇÃO E/OU REQUISIÇÃO DE UM NOVO SISTEMA. </a:t>
            </a:r>
          </a:p>
          <a:p>
            <a:pPr algn="l"/>
            <a:r>
              <a:rPr lang="pt-BR" sz="1600" dirty="0">
                <a:solidFill>
                  <a:schemeClr val="bg1"/>
                </a:solidFill>
                <a:latin typeface="Arial" panose="020B0604020202020204" pitchFamily="34" charset="0"/>
                <a:cs typeface="Arial" panose="020B0604020202020204" pitchFamily="34" charset="0"/>
              </a:rPr>
              <a:t>OS PROCEDIMENTOS PARA MANUTENÇÃO OU REQUISIÇÃO DE UM NOVO SISTEMA NA FATEC SÃO FORMAIS E PASSAM POR UM FLUXO DE TRABALHO DEFINIDO. A REQUISIÇÃO DE UM NOVO SISTEMA, COMO O DE CADASTRO DE ALUNOS, INICIA-SE COM UM MEMORANDO OU DOCUMENTO FORMAL QUE DETALHA A NECESSIDADE E OS OBJETIVOS. ESSE DOCUMENTO É ENCAMINHADO PARA A DIRETORIA OU GERÊNCIA DE TI, QUE REALIZA UMA ANÁLISE DE VIABILIDADE TÉCNICA E FINANCEIRA. SE APROVADO, O PROJETO É ENTÃO INCLUÍDO NO PLANEJAMENTO DO CENTRO PAULA SOUZA E, POSTERIORMENTE, UMA EQUIPE DE DESENVOLVIMENTO É ALOCADA PARA INICIAR O TRABALHO. A MANUTENÇÃO DE SISTEMAS EXISTENTES É GERALMENTE GERENCIADA ATRAVÉS DE UM SISTEMA DE HELP DESK, ONDE OS USUÁRIOS (PROFESSORES, ALUNOS, FUNCIONÁRIOS) REGISTRAM INCIDENTES OU SOLICITAÇÕES DE MELHORIA.</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610752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A31CC879-C7B4-04B8-A2F9-BA2E8FAFE87D}"/>
              </a:ext>
            </a:extLst>
          </p:cNvPr>
          <p:cNvPicPr>
            <a:picLocks noChangeAspect="1"/>
          </p:cNvPicPr>
          <p:nvPr/>
        </p:nvPicPr>
        <p:blipFill>
          <a:blip r:embed="rId2">
            <a:extLst>
              <a:ext uri="{28A0092B-C50C-407E-A947-70E740481C1C}">
                <a14:useLocalDpi xmlns:a14="http://schemas.microsoft.com/office/drawing/2010/main" val="0"/>
              </a:ext>
            </a:extLst>
          </a:blip>
          <a:srcRect l="2577" r="10453"/>
          <a:stretch/>
        </p:blipFill>
        <p:spPr>
          <a:xfrm>
            <a:off x="6421804" y="-1"/>
            <a:ext cx="5770195" cy="6634715"/>
          </a:xfrm>
          <a:prstGeom prst="rect">
            <a:avLst/>
          </a:prstGeom>
        </p:spPr>
      </p:pic>
    </p:spTree>
    <p:extLst>
      <p:ext uri="{BB962C8B-B14F-4D97-AF65-F5344CB8AC3E}">
        <p14:creationId xmlns:p14="http://schemas.microsoft.com/office/powerpoint/2010/main" val="69740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4882689" cy="5845605"/>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b. DESCRIÇÃO DA INFRAESTRUTURA TECNOLÓGICA EXISTENTE. </a:t>
            </a:r>
          </a:p>
          <a:p>
            <a:pPr algn="l"/>
            <a:r>
              <a:rPr lang="pt-BR" sz="1600" dirty="0">
                <a:solidFill>
                  <a:schemeClr val="bg1"/>
                </a:solidFill>
                <a:latin typeface="Arial" panose="020B0604020202020204" pitchFamily="34" charset="0"/>
                <a:cs typeface="Arial" panose="020B0604020202020204" pitchFamily="34" charset="0"/>
              </a:rPr>
              <a:t>A INFRAESTRUTURA TECNOLÓGICA DA FATEC-SP INCLUI:</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REDE DE DADOS</a:t>
            </a:r>
            <a:r>
              <a:rPr lang="pt-BR" sz="1600" dirty="0">
                <a:solidFill>
                  <a:schemeClr val="bg1"/>
                </a:solidFill>
                <a:latin typeface="Arial" panose="020B0604020202020204" pitchFamily="34" charset="0"/>
                <a:cs typeface="Arial" panose="020B0604020202020204" pitchFamily="34" charset="0"/>
              </a:rPr>
              <a:t>: UMA REDE INTERNA CABEADA E WI-FI QUE INTERLIGA SALAS DE AULA, LABORATÓRIOS, ESCRITÓRIOS ADMINISTRATIVOS E O DATA CENTER. A REDE WI-FI PERMITE A CONECTIVIDADE DE DISPOSITIVOS PESSOAIS (BYOD - BRING YOUR OWN DEVICE).</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DATA CENTER</a:t>
            </a:r>
            <a:r>
              <a:rPr lang="pt-BR" sz="1600" dirty="0">
                <a:solidFill>
                  <a:schemeClr val="bg1"/>
                </a:solidFill>
                <a:latin typeface="Arial" panose="020B0604020202020204" pitchFamily="34" charset="0"/>
                <a:cs typeface="Arial" panose="020B0604020202020204" pitchFamily="34" charset="0"/>
              </a:rPr>
              <a:t>: SERVIDORES DEDICADOS QUE HOSPEDAM SISTEMAS INTERNOS, BANCO DE DADOS E SERVIÇOS ESSENCIAIS.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EQUIPAMENTOS</a:t>
            </a:r>
            <a:r>
              <a:rPr lang="pt-BR" sz="1600" dirty="0">
                <a:solidFill>
                  <a:schemeClr val="bg1"/>
                </a:solidFill>
                <a:latin typeface="Arial" panose="020B0604020202020204" pitchFamily="34" charset="0"/>
                <a:cs typeface="Arial" panose="020B0604020202020204" pitchFamily="34" charset="0"/>
              </a:rPr>
              <a:t>: LABORATÓRIOS DE INFORMÁTICA EQUIPADOS COM COMPUTADORES DE MESA, ALÉM DE NOTEBOOKS E PROJETORES EM SALAS DE AULA PARA USO DE PROFESSORES E ALUNOS.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TELEFONIA IP</a:t>
            </a:r>
            <a:r>
              <a:rPr lang="pt-BR" sz="1600" dirty="0">
                <a:solidFill>
                  <a:schemeClr val="bg1"/>
                </a:solidFill>
                <a:latin typeface="Arial" panose="020B0604020202020204" pitchFamily="34" charset="0"/>
                <a:cs typeface="Arial" panose="020B0604020202020204" pitchFamily="34" charset="0"/>
              </a:rPr>
              <a:t>: SISTEMA DE TELEFONIA QUE UTILIZA A REDE DE DADOS PARA COMUNICAÇÃO INTERNA E EXTERNA.</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628169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A31CC879-C7B4-04B8-A2F9-BA2E8FAFE87D}"/>
              </a:ext>
            </a:extLst>
          </p:cNvPr>
          <p:cNvPicPr>
            <a:picLocks noChangeAspect="1"/>
          </p:cNvPicPr>
          <p:nvPr/>
        </p:nvPicPr>
        <p:blipFill>
          <a:blip r:embed="rId2">
            <a:extLst>
              <a:ext uri="{28A0092B-C50C-407E-A947-70E740481C1C}">
                <a14:useLocalDpi xmlns:a14="http://schemas.microsoft.com/office/drawing/2010/main" val="0"/>
              </a:ext>
            </a:extLst>
          </a:blip>
          <a:srcRect l="6515" r="6515"/>
          <a:stretch/>
        </p:blipFill>
        <p:spPr>
          <a:xfrm>
            <a:off x="6421804" y="-1"/>
            <a:ext cx="5770195" cy="6634715"/>
          </a:xfrm>
          <a:prstGeom prst="rect">
            <a:avLst/>
          </a:prstGeom>
        </p:spPr>
      </p:pic>
    </p:spTree>
    <p:extLst>
      <p:ext uri="{BB962C8B-B14F-4D97-AF65-F5344CB8AC3E}">
        <p14:creationId xmlns:p14="http://schemas.microsoft.com/office/powerpoint/2010/main" val="1822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0" y="569709"/>
            <a:ext cx="6595375" cy="6288291"/>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c. DESCRIÇÃO DOS SOFTWARES EXISTENTES (SISTEMAS APLICATÍVOS, SISTEMA OPERACIONAL, BANCO DE DADOS, LINGUAGEM DE PROGRAMAÇÃO, ETC.). </a:t>
            </a:r>
          </a:p>
          <a:p>
            <a:pPr algn="l"/>
            <a:r>
              <a:rPr lang="pt-BR" sz="1600" dirty="0">
                <a:solidFill>
                  <a:schemeClr val="bg1"/>
                </a:solidFill>
                <a:latin typeface="Arial" panose="020B0604020202020204" pitchFamily="34" charset="0"/>
                <a:cs typeface="Arial" panose="020B0604020202020204" pitchFamily="34" charset="0"/>
              </a:rPr>
              <a:t>A FATEC UTILIZA UM CONJUNTO DE SOFTWARES PARA SUAS OPERAÇÕES, INCLUINDO:</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SISTEMAS APLICATIVOS</a:t>
            </a:r>
            <a:r>
              <a:rPr lang="pt-BR" sz="1600" dirty="0">
                <a:solidFill>
                  <a:schemeClr val="bg1"/>
                </a:solidFill>
                <a:latin typeface="Arial" panose="020B0604020202020204" pitchFamily="34" charset="0"/>
                <a:cs typeface="Arial" panose="020B0604020202020204" pitchFamily="34" charset="0"/>
              </a:rPr>
              <a:t>:</a:t>
            </a:r>
          </a:p>
          <a:p>
            <a:pPr marL="742950" lvl="1" indent="-285750" algn="l">
              <a:buFont typeface="Arial" panose="020B0604020202020204" pitchFamily="34" charset="0"/>
              <a:buChar char="•"/>
            </a:pPr>
            <a:r>
              <a:rPr lang="pt-BR" sz="1200" dirty="0">
                <a:solidFill>
                  <a:schemeClr val="bg1"/>
                </a:solidFill>
                <a:latin typeface="Arial" panose="020B0604020202020204" pitchFamily="34" charset="0"/>
                <a:cs typeface="Arial" panose="020B0604020202020204" pitchFamily="34" charset="0"/>
              </a:rPr>
              <a:t>SISTEMA ACADÊMICO: PARA GERENCIAMENTO DE MATRÍCULAS, NOTAS, FALTAS E HISTÓRICO ESCOLAR DOS ALUNOS.</a:t>
            </a:r>
          </a:p>
          <a:p>
            <a:pPr marL="742950" lvl="1" indent="-285750" algn="l">
              <a:buFont typeface="Arial" panose="020B0604020202020204" pitchFamily="34" charset="0"/>
              <a:buChar char="•"/>
            </a:pPr>
            <a:r>
              <a:rPr lang="pt-BR" sz="1200" dirty="0">
                <a:solidFill>
                  <a:schemeClr val="bg1"/>
                </a:solidFill>
                <a:latin typeface="Arial" panose="020B0604020202020204" pitchFamily="34" charset="0"/>
                <a:cs typeface="Arial" panose="020B0604020202020204" pitchFamily="34" charset="0"/>
              </a:rPr>
              <a:t>SISTEMA DE GESTÃO FINANCEIRA: PARA CONTROLE DE ORÇAMENTO E DESPESAS.</a:t>
            </a:r>
          </a:p>
          <a:p>
            <a:pPr marL="742950" lvl="1" indent="-285750" algn="l">
              <a:buFont typeface="Arial" panose="020B0604020202020204" pitchFamily="34" charset="0"/>
              <a:buChar char="•"/>
            </a:pPr>
            <a:r>
              <a:rPr lang="pt-BR" sz="1200" dirty="0">
                <a:solidFill>
                  <a:schemeClr val="bg1"/>
                </a:solidFill>
                <a:latin typeface="Arial" panose="020B0604020202020204" pitchFamily="34" charset="0"/>
                <a:cs typeface="Arial" panose="020B0604020202020204" pitchFamily="34" charset="0"/>
              </a:rPr>
              <a:t>PLATAFORMA DE EAD/LMS: (MOODLE, GOOGLE CLASSROOM OU SIMILAR) PARA SUPORTE A DISCIPLINAS E COMUNICAÇÃO COM OS ALUNOS.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SISTEMAS OPERACIONAIS</a:t>
            </a:r>
            <a:r>
              <a:rPr lang="pt-BR" sz="1600" dirty="0">
                <a:solidFill>
                  <a:schemeClr val="bg1"/>
                </a:solidFill>
                <a:latin typeface="Arial" panose="020B0604020202020204" pitchFamily="34" charset="0"/>
                <a:cs typeface="Arial" panose="020B0604020202020204" pitchFamily="34" charset="0"/>
              </a:rPr>
              <a:t>: PRINCIPALMENTE WINDOWS EM COMPUTADORES DE ESCRITÓRIO E LABORATÓRIOS, E LINUX EM SERVIDORES, DEVIDO À SUA ESTABILIDADE E SEGURANÇA.</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BANCO DE DADOS</a:t>
            </a:r>
            <a:r>
              <a:rPr lang="pt-BR" sz="1600" dirty="0">
                <a:solidFill>
                  <a:schemeClr val="bg1"/>
                </a:solidFill>
                <a:latin typeface="Arial" panose="020B0604020202020204" pitchFamily="34" charset="0"/>
                <a:cs typeface="Arial" panose="020B0604020202020204" pitchFamily="34" charset="0"/>
              </a:rPr>
              <a:t>: UTILIZA SQL SERVER OU MYSQL PARA A GESTÃO DOS DADOS DOS SISTEMAS ACADÊMICOS E ADMINISTRATIVOS.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LINGUAGEM DE PROGRAMAÇÃO</a:t>
            </a:r>
            <a:r>
              <a:rPr lang="pt-BR" sz="1600" dirty="0">
                <a:solidFill>
                  <a:schemeClr val="bg1"/>
                </a:solidFill>
                <a:latin typeface="Arial" panose="020B0604020202020204" pitchFamily="34" charset="0"/>
                <a:cs typeface="Arial" panose="020B0604020202020204" pitchFamily="34" charset="0"/>
              </a:rPr>
              <a:t>: AS LINGUAGENS MAIS COMUNS PARA DESENVOLVIMENTO DE SISTEMAS INTERNOS SÃO JAVA, C# E PHP.</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628169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Interface gráfica do usuário&#10;&#10;O conteúdo gerado por IA pode estar incorreto.">
            <a:extLst>
              <a:ext uri="{FF2B5EF4-FFF2-40B4-BE49-F238E27FC236}">
                <a16:creationId xmlns:a16="http://schemas.microsoft.com/office/drawing/2014/main" id="{B5750011-1603-FA8B-9CD2-7B2D5704F70D}"/>
              </a:ext>
            </a:extLst>
          </p:cNvPr>
          <p:cNvPicPr>
            <a:picLocks noChangeAspect="1"/>
          </p:cNvPicPr>
          <p:nvPr/>
        </p:nvPicPr>
        <p:blipFill>
          <a:blip r:embed="rId2">
            <a:extLst>
              <a:ext uri="{28A0092B-C50C-407E-A947-70E740481C1C}">
                <a14:useLocalDpi xmlns:a14="http://schemas.microsoft.com/office/drawing/2010/main" val="0"/>
              </a:ext>
            </a:extLst>
          </a:blip>
          <a:srcRect l="12839" r="26005"/>
          <a:stretch/>
        </p:blipFill>
        <p:spPr>
          <a:xfrm>
            <a:off x="8134488" y="-1"/>
            <a:ext cx="4057511" cy="6634715"/>
          </a:xfrm>
          <a:prstGeom prst="rect">
            <a:avLst/>
          </a:prstGeom>
        </p:spPr>
      </p:pic>
    </p:spTree>
    <p:extLst>
      <p:ext uri="{BB962C8B-B14F-4D97-AF65-F5344CB8AC3E}">
        <p14:creationId xmlns:p14="http://schemas.microsoft.com/office/powerpoint/2010/main" val="401097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0" y="569709"/>
            <a:ext cx="6595375" cy="6288291"/>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d. APRESENTAÇÃO DE EMPRESAS TERCEIRIZADAS (SE HOUVER). QUAL(IS) A(S) PRESTAÇÃO DE SERVIÇOS. DEFINIÇÃO DE PROCEDIMENTOS COM BASE NO ITIL.</a:t>
            </a:r>
          </a:p>
          <a:p>
            <a:pPr algn="l"/>
            <a:r>
              <a:rPr lang="pt-BR" sz="1600" dirty="0">
                <a:solidFill>
                  <a:schemeClr val="bg1"/>
                </a:solidFill>
                <a:latin typeface="Arial" panose="020B0604020202020204" pitchFamily="34" charset="0"/>
                <a:cs typeface="Arial" panose="020B0604020202020204" pitchFamily="34" charset="0"/>
              </a:rPr>
              <a:t>A FATEC PODE TER EMPRESAS TERCEIRIZADAS PARA SERVIÇOS DE TI ESPECÍFICOS, COMO SUPORTE TÉCNICO DE PRIMEIRO NÍVEL (HELP DESK) E MANUTENÇÃO DA INFRAESTRUTURA DE REDE E EQUIPAMENTOS. A ATUAÇÃO DESSAS EMPRESAS SE BASEIA EM PROCEDIMENTOS DE ITIL (INFORMATION TECHNOLOGY INFRASTRUCTURE LIBRARY), COM DESTAQUE PARA:</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GERENCIAMENTO DE INCIDENTES</a:t>
            </a:r>
            <a:r>
              <a:rPr lang="pt-BR" sz="1600" dirty="0">
                <a:solidFill>
                  <a:schemeClr val="bg1"/>
                </a:solidFill>
                <a:latin typeface="Arial" panose="020B0604020202020204" pitchFamily="34" charset="0"/>
                <a:cs typeface="Arial" panose="020B0604020202020204" pitchFamily="34" charset="0"/>
              </a:rPr>
              <a:t>: UM CHAMADO (TICKET) É ABERTO PARA REPORTAR UM PROBLEMA (EX: COMPUTADOR NÃO LIGA). A EMPRESA TERCEIRIZADA REALIZA O PRIMEIRO ATENDIMENTO, BUSCANDO RESOLVER O INCIDENTE O MAIS RÁPIDO POSSÍVEL E DENTRO DOS SLAS (ACORDOS DE NÍVEL DE SERVIÇO).</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GERENCIAMENTO DE REQUISIÇÃO DE SERVIÇO</a:t>
            </a:r>
            <a:r>
              <a:rPr lang="pt-BR" sz="1600" dirty="0">
                <a:solidFill>
                  <a:schemeClr val="bg1"/>
                </a:solidFill>
                <a:latin typeface="Arial" panose="020B0604020202020204" pitchFamily="34" charset="0"/>
                <a:cs typeface="Arial" panose="020B0604020202020204" pitchFamily="34" charset="0"/>
              </a:rPr>
              <a:t>: O USUÁRIO SOLICITA UM SERVIÇO PADRÃO (EX: INSTALAÇÃO DE UM SOFTWARE). A EMPRESA TERCEIRIZADA SEGUE UM FLUXO PREDEFINIDO PARA ATENDER À SOLICITAÇÃO DE FORMA EFICIENTE.</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583175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B5750011-1603-FA8B-9CD2-7B2D5704F70D}"/>
              </a:ext>
            </a:extLst>
          </p:cNvPr>
          <p:cNvPicPr>
            <a:picLocks noChangeAspect="1"/>
          </p:cNvPicPr>
          <p:nvPr/>
        </p:nvPicPr>
        <p:blipFill>
          <a:blip r:embed="rId2">
            <a:extLst>
              <a:ext uri="{28A0092B-C50C-407E-A947-70E740481C1C}">
                <a14:useLocalDpi xmlns:a14="http://schemas.microsoft.com/office/drawing/2010/main" val="0"/>
              </a:ext>
            </a:extLst>
          </a:blip>
          <a:srcRect l="9578" r="29266"/>
          <a:stretch/>
        </p:blipFill>
        <p:spPr>
          <a:xfrm>
            <a:off x="8134488" y="-1"/>
            <a:ext cx="4057511" cy="6634715"/>
          </a:xfrm>
          <a:prstGeom prst="rect">
            <a:avLst/>
          </a:prstGeom>
        </p:spPr>
      </p:pic>
    </p:spTree>
    <p:extLst>
      <p:ext uri="{BB962C8B-B14F-4D97-AF65-F5344CB8AC3E}">
        <p14:creationId xmlns:p14="http://schemas.microsoft.com/office/powerpoint/2010/main" val="367178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0" y="569709"/>
            <a:ext cx="6595375" cy="6288291"/>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3. DO SISTEMA (NOVO): </a:t>
            </a:r>
          </a:p>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a. DEFINIÇÃO DO ESCOPO DO SISTEMA COM BASE NO PMBOK. </a:t>
            </a:r>
          </a:p>
          <a:p>
            <a:pPr algn="l"/>
            <a:r>
              <a:rPr lang="pt-BR" sz="1600" dirty="0">
                <a:solidFill>
                  <a:schemeClr val="bg1"/>
                </a:solidFill>
                <a:latin typeface="Arial" panose="020B0604020202020204" pitchFamily="34" charset="0"/>
                <a:cs typeface="Arial" panose="020B0604020202020204" pitchFamily="34" charset="0"/>
              </a:rPr>
              <a:t>• ESCOPO DO PRODUTO: O PRODUTO FINAL SERÁ UM SISTEMA DE CADASTRO DE ALUNOS QUE PERMITIRÁ A CRIAÇÃO, CONSULTA, EDIÇÃO E EXCLUSÃO DE PERFIS DE ESTUDANTES, COM OS CAMPOS: NOME, R.A. E CURSO. O SISTEMA DEVE SER ACESSÍVEL E UTILIZÁVEL PELOS FUNCIONÁRIOS DA SECRETARIA DA FATEC SÃO PAULO.</a:t>
            </a:r>
          </a:p>
          <a:p>
            <a:pPr algn="l"/>
            <a:endParaRPr lang="pt-BR" sz="1600" dirty="0">
              <a:solidFill>
                <a:schemeClr val="bg1"/>
              </a:solidFill>
              <a:latin typeface="Arial" panose="020B0604020202020204" pitchFamily="34" charset="0"/>
              <a:cs typeface="Arial" panose="020B0604020202020204" pitchFamily="34" charset="0"/>
            </a:endParaRPr>
          </a:p>
          <a:p>
            <a:pPr algn="l"/>
            <a:r>
              <a:rPr lang="pt-BR" sz="1600" dirty="0">
                <a:solidFill>
                  <a:schemeClr val="bg1"/>
                </a:solidFill>
                <a:latin typeface="Arial" panose="020B0604020202020204" pitchFamily="34" charset="0"/>
                <a:cs typeface="Arial" panose="020B0604020202020204" pitchFamily="34" charset="0"/>
              </a:rPr>
              <a:t>• ESCOPO DO PROJETO: O PROJETO INCLUIRÁ TODAS AS FASES DE DESENVOLVIMENTO DO SOFTWARE: PLANEJAMENTO, LEVANTAMENTO DE REQUISITOS, DESIGN DA INTERFACE E DO BANCO DE DADOS, IMPLEMENTAÇÃO DO CÓDIGO, TESTES UNITÁRIOS E DE INTEGRAÇÃO, E IMPLANTAÇÃO DO SISTEMA NO AMBIENTE DA FATEC.</a:t>
            </a:r>
          </a:p>
          <a:p>
            <a:pPr algn="l"/>
            <a:endParaRPr lang="pt-BR" sz="1600" dirty="0">
              <a:solidFill>
                <a:schemeClr val="bg1"/>
              </a:solidFill>
              <a:latin typeface="Arial" panose="020B0604020202020204" pitchFamily="34" charset="0"/>
              <a:cs typeface="Arial" panose="020B0604020202020204" pitchFamily="34" charset="0"/>
            </a:endParaRPr>
          </a:p>
          <a:p>
            <a:pPr algn="l"/>
            <a:r>
              <a:rPr lang="pt-BR" sz="1600" dirty="0">
                <a:solidFill>
                  <a:schemeClr val="bg1"/>
                </a:solidFill>
                <a:latin typeface="Arial" panose="020B0604020202020204" pitchFamily="34" charset="0"/>
                <a:cs typeface="Arial" panose="020B0604020202020204" pitchFamily="34" charset="0"/>
              </a:rPr>
              <a:t>• FORA DO ESCOPO: O SISTEMA NÃO INCLUIRÁ FUNCIONALIDADES COMO GESTÃO DE NOTAS, CONTROLE DE FREQUÊNCIA, EMISSÃO DE HISTÓRICOS ESCOLARES, GESTÃO DE FINANÇAS OU QUALQUER TIPO DE PORTAL DO ALUNO.</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604946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B5750011-1603-FA8B-9CD2-7B2D5704F70D}"/>
              </a:ext>
            </a:extLst>
          </p:cNvPr>
          <p:cNvPicPr>
            <a:picLocks noChangeAspect="1"/>
          </p:cNvPicPr>
          <p:nvPr/>
        </p:nvPicPr>
        <p:blipFill>
          <a:blip r:embed="rId2">
            <a:extLst>
              <a:ext uri="{28A0092B-C50C-407E-A947-70E740481C1C}">
                <a14:useLocalDpi xmlns:a14="http://schemas.microsoft.com/office/drawing/2010/main" val="0"/>
              </a:ext>
            </a:extLst>
          </a:blip>
          <a:srcRect l="21877" r="16967"/>
          <a:stretch/>
        </p:blipFill>
        <p:spPr>
          <a:xfrm>
            <a:off x="8134488" y="-1"/>
            <a:ext cx="4057511" cy="6634715"/>
          </a:xfrm>
          <a:prstGeom prst="rect">
            <a:avLst/>
          </a:prstGeom>
        </p:spPr>
      </p:pic>
    </p:spTree>
    <p:extLst>
      <p:ext uri="{BB962C8B-B14F-4D97-AF65-F5344CB8AC3E}">
        <p14:creationId xmlns:p14="http://schemas.microsoft.com/office/powerpoint/2010/main" val="182453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6101890" cy="6288291"/>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b. DEFINIÇÃO DO CRONOGRAMA DE DESENVOLVIMENTO DO SISTEMA. </a:t>
            </a:r>
          </a:p>
          <a:p>
            <a:pPr algn="l"/>
            <a:r>
              <a:rPr lang="pt-BR" sz="1600" dirty="0">
                <a:solidFill>
                  <a:schemeClr val="bg1"/>
                </a:solidFill>
                <a:latin typeface="Arial" panose="020B0604020202020204" pitchFamily="34" charset="0"/>
                <a:cs typeface="Arial" panose="020B0604020202020204" pitchFamily="34" charset="0"/>
              </a:rPr>
              <a:t>A SEGUIR, UM CRONOGRAMA DE DESENVOLVIMENTO DIVIDIDO EM FASES, COM ESTIMATIVAS DE TEMPO:</a:t>
            </a:r>
          </a:p>
          <a:p>
            <a:pPr algn="l"/>
            <a:r>
              <a:rPr lang="pt-BR" sz="1600" dirty="0">
                <a:solidFill>
                  <a:schemeClr val="bg1"/>
                </a:solidFill>
                <a:latin typeface="Arial" panose="020B0604020202020204" pitchFamily="34" charset="0"/>
                <a:cs typeface="Arial" panose="020B0604020202020204" pitchFamily="34" charset="0"/>
              </a:rPr>
              <a:t>1. </a:t>
            </a:r>
            <a:r>
              <a:rPr lang="pt-BR" sz="1600" b="1" dirty="0">
                <a:solidFill>
                  <a:schemeClr val="bg1"/>
                </a:solidFill>
                <a:latin typeface="Arial" panose="020B0604020202020204" pitchFamily="34" charset="0"/>
                <a:cs typeface="Arial" panose="020B0604020202020204" pitchFamily="34" charset="0"/>
              </a:rPr>
              <a:t>FASE DE ANÁLISE DE REQUISITOS </a:t>
            </a:r>
            <a:r>
              <a:rPr lang="pt-BR" sz="1600" dirty="0">
                <a:solidFill>
                  <a:schemeClr val="bg1"/>
                </a:solidFill>
                <a:latin typeface="Arial" panose="020B0604020202020204" pitchFamily="34" charset="0"/>
                <a:cs typeface="Arial" panose="020B0604020202020204" pitchFamily="34" charset="0"/>
              </a:rPr>
              <a:t>(2 SEMANAS): ELUCIDAÇÃO E DOCUMENTAÇÃO COMPLETA DOS REQUISITOS FUNCIONAIS, NÃO FUNCIONAIS E DE DOMÍNIO.</a:t>
            </a:r>
          </a:p>
          <a:p>
            <a:pPr algn="l"/>
            <a:r>
              <a:rPr lang="pt-BR" sz="1600" dirty="0">
                <a:solidFill>
                  <a:schemeClr val="bg1"/>
                </a:solidFill>
                <a:latin typeface="Arial" panose="020B0604020202020204" pitchFamily="34" charset="0"/>
                <a:cs typeface="Arial" panose="020B0604020202020204" pitchFamily="34" charset="0"/>
              </a:rPr>
              <a:t>2</a:t>
            </a:r>
            <a:r>
              <a:rPr lang="pt-BR" sz="1600" b="1" dirty="0">
                <a:solidFill>
                  <a:schemeClr val="bg1"/>
                </a:solidFill>
                <a:latin typeface="Arial" panose="020B0604020202020204" pitchFamily="34" charset="0"/>
                <a:cs typeface="Arial" panose="020B0604020202020204" pitchFamily="34" charset="0"/>
              </a:rPr>
              <a:t>. FASE DE DESIGN E MODELAGEM </a:t>
            </a:r>
            <a:r>
              <a:rPr lang="pt-BR" sz="1600" dirty="0">
                <a:solidFill>
                  <a:schemeClr val="bg1"/>
                </a:solidFill>
                <a:latin typeface="Arial" panose="020B0604020202020204" pitchFamily="34" charset="0"/>
                <a:cs typeface="Arial" panose="020B0604020202020204" pitchFamily="34" charset="0"/>
              </a:rPr>
              <a:t>(3 SEMANAS): DESENHO DA ARQUITETURA DO SISTEMA, MODELAGEM DO BANCO DE DADOS E PROTOTIPAGEM DA INTERFACE DO USUÁRIO.</a:t>
            </a:r>
          </a:p>
          <a:p>
            <a:pPr algn="l"/>
            <a:r>
              <a:rPr lang="pt-BR" sz="1600" dirty="0">
                <a:solidFill>
                  <a:schemeClr val="bg1"/>
                </a:solidFill>
                <a:latin typeface="Arial" panose="020B0604020202020204" pitchFamily="34" charset="0"/>
                <a:cs typeface="Arial" panose="020B0604020202020204" pitchFamily="34" charset="0"/>
              </a:rPr>
              <a:t>3. </a:t>
            </a:r>
            <a:r>
              <a:rPr lang="pt-BR" sz="1600" b="1" dirty="0">
                <a:solidFill>
                  <a:schemeClr val="bg1"/>
                </a:solidFill>
                <a:latin typeface="Arial" panose="020B0604020202020204" pitchFamily="34" charset="0"/>
                <a:cs typeface="Arial" panose="020B0604020202020204" pitchFamily="34" charset="0"/>
              </a:rPr>
              <a:t>FASE DE IMPLEMENTAÇÃO </a:t>
            </a:r>
            <a:r>
              <a:rPr lang="pt-BR" sz="1600" dirty="0">
                <a:solidFill>
                  <a:schemeClr val="bg1"/>
                </a:solidFill>
                <a:latin typeface="Arial" panose="020B0604020202020204" pitchFamily="34" charset="0"/>
                <a:cs typeface="Arial" panose="020B0604020202020204" pitchFamily="34" charset="0"/>
              </a:rPr>
              <a:t>(5 SEMANAS): DESENVOLVIMENTO DO CÓDIGO, INCLUINDO A LÓGICA DO CRUD (CREATE, READ, UPDATE, DELETE) E A CONEXÃO COM O BANCO DE DADOS.</a:t>
            </a:r>
          </a:p>
          <a:p>
            <a:pPr algn="l"/>
            <a:r>
              <a:rPr lang="pt-BR" sz="1600" dirty="0">
                <a:solidFill>
                  <a:schemeClr val="bg1"/>
                </a:solidFill>
                <a:latin typeface="Arial" panose="020B0604020202020204" pitchFamily="34" charset="0"/>
                <a:cs typeface="Arial" panose="020B0604020202020204" pitchFamily="34" charset="0"/>
              </a:rPr>
              <a:t>4. </a:t>
            </a:r>
            <a:r>
              <a:rPr lang="pt-BR" sz="1600" b="1" dirty="0">
                <a:solidFill>
                  <a:schemeClr val="bg1"/>
                </a:solidFill>
                <a:latin typeface="Arial" panose="020B0604020202020204" pitchFamily="34" charset="0"/>
                <a:cs typeface="Arial" panose="020B0604020202020204" pitchFamily="34" charset="0"/>
              </a:rPr>
              <a:t>FASE DE TESTES </a:t>
            </a:r>
            <a:r>
              <a:rPr lang="pt-BR" sz="1600" dirty="0">
                <a:solidFill>
                  <a:schemeClr val="bg1"/>
                </a:solidFill>
                <a:latin typeface="Arial" panose="020B0604020202020204" pitchFamily="34" charset="0"/>
                <a:cs typeface="Arial" panose="020B0604020202020204" pitchFamily="34" charset="0"/>
              </a:rPr>
              <a:t>(2 SEMANAS): REALIZAÇÃO DE TESTES PARA IDENTIFICAR E CORRIGIR FALHAS, GARANTINDO A QUALIDADE DO SISTEMA.</a:t>
            </a:r>
          </a:p>
          <a:p>
            <a:pPr algn="l"/>
            <a:r>
              <a:rPr lang="pt-BR" sz="1600" dirty="0">
                <a:solidFill>
                  <a:schemeClr val="bg1"/>
                </a:solidFill>
                <a:latin typeface="Arial" panose="020B0604020202020204" pitchFamily="34" charset="0"/>
                <a:cs typeface="Arial" panose="020B0604020202020204" pitchFamily="34" charset="0"/>
              </a:rPr>
              <a:t>5</a:t>
            </a:r>
            <a:r>
              <a:rPr lang="pt-BR" sz="1600" b="1" dirty="0">
                <a:solidFill>
                  <a:schemeClr val="bg1"/>
                </a:solidFill>
                <a:latin typeface="Arial" panose="020B0604020202020204" pitchFamily="34" charset="0"/>
                <a:cs typeface="Arial" panose="020B0604020202020204" pitchFamily="34" charset="0"/>
              </a:rPr>
              <a:t>. FASE DE IMPLANTAÇÃO E HOMOLOGAÇÃO </a:t>
            </a:r>
            <a:r>
              <a:rPr lang="pt-BR" sz="1600" dirty="0">
                <a:solidFill>
                  <a:schemeClr val="bg1"/>
                </a:solidFill>
                <a:latin typeface="Arial" panose="020B0604020202020204" pitchFamily="34" charset="0"/>
                <a:cs typeface="Arial" panose="020B0604020202020204" pitchFamily="34" charset="0"/>
              </a:rPr>
              <a:t>(1 SEMANA): INSTALAÇÃO DO SISTEMA NO AMBIENTE DE PRODUÇÃO DA FATEC E VALIDAÇÃO FINAL PELOS USUÁRIOS.</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649941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B5750011-1603-FA8B-9CD2-7B2D5704F70D}"/>
              </a:ext>
            </a:extLst>
          </p:cNvPr>
          <p:cNvPicPr>
            <a:picLocks noChangeAspect="1"/>
          </p:cNvPicPr>
          <p:nvPr/>
        </p:nvPicPr>
        <p:blipFill>
          <a:blip r:embed="rId2">
            <a:extLst>
              <a:ext uri="{28A0092B-C50C-407E-A947-70E740481C1C}">
                <a14:useLocalDpi xmlns:a14="http://schemas.microsoft.com/office/drawing/2010/main" val="0"/>
              </a:ext>
            </a:extLst>
          </a:blip>
          <a:srcRect l="44806" t="17006"/>
          <a:stretch/>
        </p:blipFill>
        <p:spPr>
          <a:xfrm>
            <a:off x="7779660" y="-1"/>
            <a:ext cx="4412340" cy="6634715"/>
          </a:xfrm>
          <a:prstGeom prst="rect">
            <a:avLst/>
          </a:prstGeom>
        </p:spPr>
      </p:pic>
    </p:spTree>
    <p:extLst>
      <p:ext uri="{BB962C8B-B14F-4D97-AF65-F5344CB8AC3E}">
        <p14:creationId xmlns:p14="http://schemas.microsoft.com/office/powerpoint/2010/main" val="415771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6101890" cy="6288291"/>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c. DESCREVER COMO SERÁ ELUCIDAÇÃO DOS REQUISITOS DO SISTEMA. QUAIS TÉCNICAS SERÃO UTILIZADAS COM JUSTIFICATIVAS. </a:t>
            </a:r>
          </a:p>
          <a:p>
            <a:pPr algn="l"/>
            <a:r>
              <a:rPr lang="pt-BR" sz="1600" dirty="0">
                <a:solidFill>
                  <a:schemeClr val="bg1"/>
                </a:solidFill>
                <a:latin typeface="Arial" panose="020B0604020202020204" pitchFamily="34" charset="0"/>
                <a:cs typeface="Arial" panose="020B0604020202020204" pitchFamily="34" charset="0"/>
              </a:rPr>
              <a:t>A ELUCIDAÇÃO DOS REQUISITOS SERÁ FEITA POR MEIO DAS SEGUINTES TÉCNICAS: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ENTREVISTAS</a:t>
            </a:r>
            <a:r>
              <a:rPr lang="pt-BR" sz="1600" dirty="0">
                <a:solidFill>
                  <a:schemeClr val="bg1"/>
                </a:solidFill>
                <a:latin typeface="Arial" panose="020B0604020202020204" pitchFamily="34" charset="0"/>
                <a:cs typeface="Arial" panose="020B0604020202020204" pitchFamily="34" charset="0"/>
              </a:rPr>
              <a:t>: SERÃO REALIZADAS ENTREVISTAS COM OS PRINCIPAIS USUÁRIOS-CHAVE, COMO O CHEFE DA SECRETARIA DA FATEC OU FUNCIONÁRIOS QUE LIDAM COM O CADASTRO DE ALUNOS. ESSA TÉCNICA É IDEAL PARA ENTENDER AS NECESSIDADES ESPECÍFICAS E OS FLUXOS DE TRABALHO ATUAIS.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ANÁLISE DE DOCUMENTOS</a:t>
            </a:r>
            <a:r>
              <a:rPr lang="pt-BR" sz="1600" dirty="0">
                <a:solidFill>
                  <a:schemeClr val="bg1"/>
                </a:solidFill>
                <a:latin typeface="Arial" panose="020B0604020202020204" pitchFamily="34" charset="0"/>
                <a:cs typeface="Arial" panose="020B0604020202020204" pitchFamily="34" charset="0"/>
              </a:rPr>
              <a:t>: SERÁ FEITA A ANÁLISE DE FORMULÁRIOS DE MATRÍCULA E DOCUMENTOS DE CADASTRO DE ALUNOS EXISTENTES. ESSA TÉCNICA É IMPORTANTE PARA IDENTIFICAR OS CAMPOS DE DADOS OBRIGATÓRIOS E AS REGRAS DE NEGÓCIO JÁ EM VIGOR.</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QUESTIONÁRIOS</a:t>
            </a:r>
            <a:r>
              <a:rPr lang="pt-BR" sz="1600" dirty="0">
                <a:solidFill>
                  <a:schemeClr val="bg1"/>
                </a:solidFill>
                <a:latin typeface="Arial" panose="020B0604020202020204" pitchFamily="34" charset="0"/>
                <a:cs typeface="Arial" panose="020B0604020202020204" pitchFamily="34" charset="0"/>
              </a:rPr>
              <a:t>: QUESTIONÁRIOS PODEM SER USADOS PARA COLETAR INFORMAÇÕES DE UM GRUPO MAIOR DE PESSOAS, COMO OUTROS FUNCIONÁRIOS ADMINISTRATIVOS, PARA VALIDAR OS REQUISITOS LEVANTADOS.</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596238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B5750011-1603-FA8B-9CD2-7B2D5704F70D}"/>
              </a:ext>
            </a:extLst>
          </p:cNvPr>
          <p:cNvPicPr>
            <a:picLocks noChangeAspect="1"/>
          </p:cNvPicPr>
          <p:nvPr/>
        </p:nvPicPr>
        <p:blipFill>
          <a:blip r:embed="rId2">
            <a:extLst>
              <a:ext uri="{28A0092B-C50C-407E-A947-70E740481C1C}">
                <a14:useLocalDpi xmlns:a14="http://schemas.microsoft.com/office/drawing/2010/main" val="0"/>
              </a:ext>
            </a:extLst>
          </a:blip>
          <a:srcRect l="9796" r="17408"/>
          <a:stretch/>
        </p:blipFill>
        <p:spPr>
          <a:xfrm>
            <a:off x="7750630" y="-1"/>
            <a:ext cx="4441370" cy="6634715"/>
          </a:xfrm>
          <a:prstGeom prst="rect">
            <a:avLst/>
          </a:prstGeom>
        </p:spPr>
      </p:pic>
    </p:spTree>
    <p:extLst>
      <p:ext uri="{BB962C8B-B14F-4D97-AF65-F5344CB8AC3E}">
        <p14:creationId xmlns:p14="http://schemas.microsoft.com/office/powerpoint/2010/main" val="385097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6101890" cy="6288291"/>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d. DEFINIÇÃO E DOCUMENTAÇÃO DOS REQUISITOS FUNCIONAIS DO SISTEMA. </a:t>
            </a:r>
          </a:p>
          <a:p>
            <a:pPr algn="l"/>
            <a:r>
              <a:rPr lang="pt-BR" sz="1600" dirty="0">
                <a:solidFill>
                  <a:schemeClr val="bg1"/>
                </a:solidFill>
                <a:latin typeface="Arial" panose="020B0604020202020204" pitchFamily="34" charset="0"/>
                <a:cs typeface="Arial" panose="020B0604020202020204" pitchFamily="34" charset="0"/>
              </a:rPr>
              <a:t>OS REQUISITOS FUNCIONAIS DEFINEM O QUE O SISTEMA DEVE FAZER.</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RF1 - CADASTRO DE ALUNOS</a:t>
            </a:r>
            <a:r>
              <a:rPr lang="pt-BR" sz="1600" dirty="0">
                <a:solidFill>
                  <a:schemeClr val="bg1"/>
                </a:solidFill>
                <a:latin typeface="Arial" panose="020B0604020202020204" pitchFamily="34" charset="0"/>
                <a:cs typeface="Arial" panose="020B0604020202020204" pitchFamily="34" charset="0"/>
              </a:rPr>
              <a:t>: O SISTEMA DEVE PERMITIR QUE UM NOVO ALUNO SEJA CADASTRADO, INSERINDO SEU NOME, R.A. (REGISTRO DO ALUNO) E CURSO.</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RF2 - CONSULTA DE ALUNOS</a:t>
            </a:r>
            <a:r>
              <a:rPr lang="pt-BR" sz="1600" dirty="0">
                <a:solidFill>
                  <a:schemeClr val="bg1"/>
                </a:solidFill>
                <a:latin typeface="Arial" panose="020B0604020202020204" pitchFamily="34" charset="0"/>
                <a:cs typeface="Arial" panose="020B0604020202020204" pitchFamily="34" charset="0"/>
              </a:rPr>
              <a:t>: O SISTEMA DEVE PERMITIR QUE UM USUÁRIO BUSQUE UM ALUNO PELO SEU R.A. OU NOME.</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RF3 - EDIÇÃO DE ALUNOS</a:t>
            </a:r>
            <a:r>
              <a:rPr lang="pt-BR" sz="1600" dirty="0">
                <a:solidFill>
                  <a:schemeClr val="bg1"/>
                </a:solidFill>
                <a:latin typeface="Arial" panose="020B0604020202020204" pitchFamily="34" charset="0"/>
                <a:cs typeface="Arial" panose="020B0604020202020204" pitchFamily="34" charset="0"/>
              </a:rPr>
              <a:t>: O SISTEMA DEVE PERMITIR QUE UM USUÁRIO ALTERE AS INFORMAÇÕES DE NOME E CURSO DE UM ALUNO EXISTENTE.</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RF4 - EXCLUSÃO DE ALUNOS</a:t>
            </a:r>
            <a:r>
              <a:rPr lang="pt-BR" sz="1600" dirty="0">
                <a:solidFill>
                  <a:schemeClr val="bg1"/>
                </a:solidFill>
                <a:latin typeface="Arial" panose="020B0604020202020204" pitchFamily="34" charset="0"/>
                <a:cs typeface="Arial" panose="020B0604020202020204" pitchFamily="34" charset="0"/>
              </a:rPr>
              <a:t>: O SISTEMA DEVE PERMITIR QUE UM USUÁRIO EXCLUA O REGISTRO DE UM ALUNO DO BANCO DE DADOS.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RF5 - LISTAGEM DE ALUNOS</a:t>
            </a:r>
            <a:r>
              <a:rPr lang="pt-BR" sz="1600" dirty="0">
                <a:solidFill>
                  <a:schemeClr val="bg1"/>
                </a:solidFill>
                <a:latin typeface="Arial" panose="020B0604020202020204" pitchFamily="34" charset="0"/>
                <a:cs typeface="Arial" panose="020B0604020202020204" pitchFamily="34" charset="0"/>
              </a:rPr>
              <a:t>: O SISTEMA DEVE EXIBIR UMA LISTA DE TODOS OS ALUNOS CADASTRADOS.</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596238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B5750011-1603-FA8B-9CD2-7B2D5704F70D}"/>
              </a:ext>
            </a:extLst>
          </p:cNvPr>
          <p:cNvPicPr>
            <a:picLocks noChangeAspect="1"/>
          </p:cNvPicPr>
          <p:nvPr/>
        </p:nvPicPr>
        <p:blipFill>
          <a:blip r:embed="rId2">
            <a:extLst>
              <a:ext uri="{28A0092B-C50C-407E-A947-70E740481C1C}">
                <a14:useLocalDpi xmlns:a14="http://schemas.microsoft.com/office/drawing/2010/main" val="0"/>
              </a:ext>
            </a:extLst>
          </a:blip>
          <a:srcRect l="33058"/>
          <a:stretch/>
        </p:blipFill>
        <p:spPr>
          <a:xfrm>
            <a:off x="7750630" y="-1"/>
            <a:ext cx="4441370" cy="6634715"/>
          </a:xfrm>
          <a:prstGeom prst="rect">
            <a:avLst/>
          </a:prstGeom>
        </p:spPr>
      </p:pic>
    </p:spTree>
    <p:extLst>
      <p:ext uri="{BB962C8B-B14F-4D97-AF65-F5344CB8AC3E}">
        <p14:creationId xmlns:p14="http://schemas.microsoft.com/office/powerpoint/2010/main" val="354018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4882689" cy="6288291"/>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e. DEFINIÇÃO E DOCUMENTAÇÃO DOS REQUISITOS NÃO FUNCIONAIS DO SISTEMA. </a:t>
            </a:r>
          </a:p>
          <a:p>
            <a:pPr algn="l"/>
            <a:r>
              <a:rPr lang="pt-BR" sz="1600" dirty="0">
                <a:solidFill>
                  <a:schemeClr val="bg1"/>
                </a:solidFill>
                <a:latin typeface="Arial" panose="020B0604020202020204" pitchFamily="34" charset="0"/>
                <a:cs typeface="Arial" panose="020B0604020202020204" pitchFamily="34" charset="0"/>
              </a:rPr>
              <a:t>OS REQUISITOS NÃO FUNCIONAIS DEFINEM A QUALIDADE E OS ATRIBUTOS DO SISTEMA.</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USABILIDADE</a:t>
            </a:r>
            <a:r>
              <a:rPr lang="pt-BR" sz="1600" dirty="0">
                <a:solidFill>
                  <a:schemeClr val="bg1"/>
                </a:solidFill>
                <a:latin typeface="Arial" panose="020B0604020202020204" pitchFamily="34" charset="0"/>
                <a:cs typeface="Arial" panose="020B0604020202020204" pitchFamily="34" charset="0"/>
              </a:rPr>
              <a:t>: O SISTEMA DEVE TER UMA INTERFACE INTUITIVA E DE FÁCIL APRENDIZADO PARA OS USUÁRIOS DA SECRETARIA.</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SEGURANÇA</a:t>
            </a:r>
            <a:r>
              <a:rPr lang="pt-BR" sz="1600" dirty="0">
                <a:solidFill>
                  <a:schemeClr val="bg1"/>
                </a:solidFill>
                <a:latin typeface="Arial" panose="020B0604020202020204" pitchFamily="34" charset="0"/>
                <a:cs typeface="Arial" panose="020B0604020202020204" pitchFamily="34" charset="0"/>
              </a:rPr>
              <a:t>: O SISTEMA DEVE GARANTIR QUE APENAS USUÁRIOS AUTORIZADOS (POR MEIO DE LOGIN E SENHA) POSSAM ACESSAR E MANIPULAR OS DADOS DOS ALUNOS.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DESEMPENHO</a:t>
            </a:r>
            <a:r>
              <a:rPr lang="pt-BR" sz="1600" dirty="0">
                <a:solidFill>
                  <a:schemeClr val="bg1"/>
                </a:solidFill>
                <a:latin typeface="Arial" panose="020B0604020202020204" pitchFamily="34" charset="0"/>
                <a:cs typeface="Arial" panose="020B0604020202020204" pitchFamily="34" charset="0"/>
              </a:rPr>
              <a:t>: AS OPERAÇÕES DE CONSULTA E CADASTRO DEVEM SER CONCLUÍDAS EM TEMPO HÁBIL, GARANTINDO UMA BOA EXPERIÊNCIA PARA O USUÁRIO.</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CONFIABILIDADE</a:t>
            </a:r>
            <a:r>
              <a:rPr lang="pt-BR" sz="1600" dirty="0">
                <a:solidFill>
                  <a:schemeClr val="bg1"/>
                </a:solidFill>
                <a:latin typeface="Arial" panose="020B0604020202020204" pitchFamily="34" charset="0"/>
                <a:cs typeface="Arial" panose="020B0604020202020204" pitchFamily="34" charset="0"/>
              </a:rPr>
              <a:t>: O SISTEMA DEVE ESTAR DISPONÍVEL 99% DO TEMPO DURANTE O HORÁRIO DE EXPEDIENTE DA FATEC, SEM FALHAS INESPERADAS.</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596238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B5750011-1603-FA8B-9CD2-7B2D5704F70D}"/>
              </a:ext>
            </a:extLst>
          </p:cNvPr>
          <p:cNvPicPr>
            <a:picLocks noChangeAspect="1"/>
          </p:cNvPicPr>
          <p:nvPr/>
        </p:nvPicPr>
        <p:blipFill>
          <a:blip r:embed="rId2">
            <a:extLst>
              <a:ext uri="{28A0092B-C50C-407E-A947-70E740481C1C}">
                <a14:useLocalDpi xmlns:a14="http://schemas.microsoft.com/office/drawing/2010/main" val="0"/>
              </a:ext>
            </a:extLst>
          </a:blip>
          <a:srcRect l="1872" r="16529"/>
          <a:stretch/>
        </p:blipFill>
        <p:spPr>
          <a:xfrm>
            <a:off x="6778175" y="-1"/>
            <a:ext cx="5413825" cy="6634715"/>
          </a:xfrm>
          <a:prstGeom prst="rect">
            <a:avLst/>
          </a:prstGeom>
        </p:spPr>
      </p:pic>
    </p:spTree>
    <p:extLst>
      <p:ext uri="{BB962C8B-B14F-4D97-AF65-F5344CB8AC3E}">
        <p14:creationId xmlns:p14="http://schemas.microsoft.com/office/powerpoint/2010/main" val="362210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4882689" cy="6288291"/>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f. DEFINIÇÃO E DOCUMENTAÇÃO DOS REQUISITOS DE DOMÍNIO. </a:t>
            </a:r>
          </a:p>
          <a:p>
            <a:pPr algn="l"/>
            <a:r>
              <a:rPr lang="pt-BR" sz="1600" dirty="0">
                <a:solidFill>
                  <a:schemeClr val="bg1"/>
                </a:solidFill>
                <a:latin typeface="Arial" panose="020B0604020202020204" pitchFamily="34" charset="0"/>
                <a:cs typeface="Arial" panose="020B0604020202020204" pitchFamily="34" charset="0"/>
              </a:rPr>
              <a:t>OS REQUISITOS NÃO FUNCIONAIS DEFINEM A QUALIDADE E OS ATRIBUTOS DO SISTEMA.</a:t>
            </a:r>
          </a:p>
          <a:p>
            <a:pPr algn="l"/>
            <a:r>
              <a:rPr lang="pt-BR" sz="1600" b="1" dirty="0">
                <a:solidFill>
                  <a:schemeClr val="bg1"/>
                </a:solidFill>
                <a:latin typeface="Arial" panose="020B0604020202020204" pitchFamily="34" charset="0"/>
                <a:cs typeface="Arial" panose="020B0604020202020204" pitchFamily="34" charset="0"/>
              </a:rPr>
              <a:t>• USABILIDADE: </a:t>
            </a:r>
            <a:r>
              <a:rPr lang="pt-BR" sz="1600" dirty="0">
                <a:solidFill>
                  <a:schemeClr val="bg1"/>
                </a:solidFill>
                <a:latin typeface="Arial" panose="020B0604020202020204" pitchFamily="34" charset="0"/>
                <a:cs typeface="Arial" panose="020B0604020202020204" pitchFamily="34" charset="0"/>
              </a:rPr>
              <a:t>O SISTEMA DEVE TER UMA INTERFACE INTUITIVA E DE FÁCIL APRENDIZADO PARA OS USUÁRIOS DA SECRETARIA.</a:t>
            </a:r>
          </a:p>
          <a:p>
            <a:pPr algn="l"/>
            <a:r>
              <a:rPr lang="pt-BR" sz="1600" b="1" dirty="0">
                <a:solidFill>
                  <a:schemeClr val="bg1"/>
                </a:solidFill>
                <a:latin typeface="Arial" panose="020B0604020202020204" pitchFamily="34" charset="0"/>
                <a:cs typeface="Arial" panose="020B0604020202020204" pitchFamily="34" charset="0"/>
              </a:rPr>
              <a:t>• SEGURANÇA: </a:t>
            </a:r>
            <a:r>
              <a:rPr lang="pt-BR" sz="1600" dirty="0">
                <a:solidFill>
                  <a:schemeClr val="bg1"/>
                </a:solidFill>
                <a:latin typeface="Arial" panose="020B0604020202020204" pitchFamily="34" charset="0"/>
                <a:cs typeface="Arial" panose="020B0604020202020204" pitchFamily="34" charset="0"/>
              </a:rPr>
              <a:t>O SISTEMA DEVE GARANTIR QUE APENAS USUÁRIOS AUTORIZADOS (POR MEIO DE LOGIN E SENHA) POSSAM ACESSAR E MANIPULAR OS DADOS DOS ALUNOS.</a:t>
            </a:r>
          </a:p>
          <a:p>
            <a:pPr algn="l"/>
            <a:r>
              <a:rPr lang="pt-BR" sz="1600" b="1" dirty="0">
                <a:solidFill>
                  <a:schemeClr val="bg1"/>
                </a:solidFill>
                <a:latin typeface="Arial" panose="020B0604020202020204" pitchFamily="34" charset="0"/>
                <a:cs typeface="Arial" panose="020B0604020202020204" pitchFamily="34" charset="0"/>
              </a:rPr>
              <a:t>• DESEMPENHO: </a:t>
            </a:r>
            <a:r>
              <a:rPr lang="pt-BR" sz="1600" dirty="0">
                <a:solidFill>
                  <a:schemeClr val="bg1"/>
                </a:solidFill>
                <a:latin typeface="Arial" panose="020B0604020202020204" pitchFamily="34" charset="0"/>
                <a:cs typeface="Arial" panose="020B0604020202020204" pitchFamily="34" charset="0"/>
              </a:rPr>
              <a:t>AS OPERAÇÕES DE CONSULTA E CADASTRO DEVEM SER CONCLUÍDAS EM TEMPO HÁBIL, GARANTINDO UMA BOA EXPERIÊNCIA PARA O USUÁRIO.</a:t>
            </a:r>
          </a:p>
          <a:p>
            <a:pPr algn="l"/>
            <a:r>
              <a:rPr lang="pt-BR" sz="1600" b="1" dirty="0">
                <a:solidFill>
                  <a:schemeClr val="bg1"/>
                </a:solidFill>
                <a:latin typeface="Arial" panose="020B0604020202020204" pitchFamily="34" charset="0"/>
                <a:cs typeface="Arial" panose="020B0604020202020204" pitchFamily="34" charset="0"/>
              </a:rPr>
              <a:t>• CONFIABILIDADE: </a:t>
            </a:r>
            <a:r>
              <a:rPr lang="pt-BR" sz="1600" dirty="0">
                <a:solidFill>
                  <a:schemeClr val="bg1"/>
                </a:solidFill>
                <a:latin typeface="Arial" panose="020B0604020202020204" pitchFamily="34" charset="0"/>
                <a:cs typeface="Arial" panose="020B0604020202020204" pitchFamily="34" charset="0"/>
              </a:rPr>
              <a:t>O SISTEMA DEVE ESTAR DISPONÍVEL 99% DO TEMPO DURANTE O HORÁRIO DE EXPEDIENTE DA FATEC, SEM FALHAS INESPERADAS.</a:t>
            </a:r>
            <a:endParaRPr lang="pt-BR" dirty="0">
              <a:solidFill>
                <a:schemeClr val="bg1"/>
              </a:solidFill>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596238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B5750011-1603-FA8B-9CD2-7B2D5704F70D}"/>
              </a:ext>
            </a:extLst>
          </p:cNvPr>
          <p:cNvPicPr>
            <a:picLocks noChangeAspect="1"/>
          </p:cNvPicPr>
          <p:nvPr/>
        </p:nvPicPr>
        <p:blipFill>
          <a:blip r:embed="rId2">
            <a:extLst>
              <a:ext uri="{28A0092B-C50C-407E-A947-70E740481C1C}">
                <a14:useLocalDpi xmlns:a14="http://schemas.microsoft.com/office/drawing/2010/main" val="0"/>
              </a:ext>
            </a:extLst>
          </a:blip>
          <a:srcRect l="9201" r="9201"/>
          <a:stretch/>
        </p:blipFill>
        <p:spPr>
          <a:xfrm>
            <a:off x="6778175" y="-1"/>
            <a:ext cx="5413825" cy="6634715"/>
          </a:xfrm>
          <a:prstGeom prst="rect">
            <a:avLst/>
          </a:prstGeom>
        </p:spPr>
      </p:pic>
    </p:spTree>
    <p:extLst>
      <p:ext uri="{BB962C8B-B14F-4D97-AF65-F5344CB8AC3E}">
        <p14:creationId xmlns:p14="http://schemas.microsoft.com/office/powerpoint/2010/main" val="148570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0" y="569709"/>
            <a:ext cx="7057231" cy="2458103"/>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O TRABALHO CONSISTE EM:</a:t>
            </a:r>
          </a:p>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1. DEFINIR UMA EMPRESA DE QUALQUER RAMO DE ATIVIDADE QUE VAI SER DESENVOLVIDO O SISTEMA.</a:t>
            </a:r>
          </a:p>
          <a:p>
            <a:pPr algn="l"/>
            <a:r>
              <a:rPr lang="pt-BR" sz="1600" dirty="0">
                <a:solidFill>
                  <a:schemeClr val="bg1"/>
                </a:solidFill>
                <a:latin typeface="Arial" panose="020B0604020202020204" pitchFamily="34" charset="0"/>
                <a:cs typeface="Arial" panose="020B0604020202020204" pitchFamily="34" charset="0"/>
              </a:rPr>
              <a:t>A EMPRESA ESCOLHIDA SERÁ A FATEC SÃO PAULO. O RAMO DE ATIVIDADE, PORTANTO, É A EDUCAÇÃO SUPERIOR TECNOLÓGICA.</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214577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3" name="Imagem 12" descr="Prédio com janelas em cima&#10;&#10;O conteúdo gerado por IA pode estar incorreto.">
            <a:extLst>
              <a:ext uri="{FF2B5EF4-FFF2-40B4-BE49-F238E27FC236}">
                <a16:creationId xmlns:a16="http://schemas.microsoft.com/office/drawing/2014/main" id="{EA5158B8-BED9-173B-6C64-821B94C84613}"/>
              </a:ext>
            </a:extLst>
          </p:cNvPr>
          <p:cNvPicPr>
            <a:picLocks noChangeAspect="1"/>
          </p:cNvPicPr>
          <p:nvPr/>
        </p:nvPicPr>
        <p:blipFill>
          <a:blip r:embed="rId2">
            <a:extLst>
              <a:ext uri="{28A0092B-C50C-407E-A947-70E740481C1C}">
                <a14:useLocalDpi xmlns:a14="http://schemas.microsoft.com/office/drawing/2010/main" val="0"/>
              </a:ext>
            </a:extLst>
          </a:blip>
          <a:srcRect t="53619"/>
          <a:stretch/>
        </p:blipFill>
        <p:spPr>
          <a:xfrm>
            <a:off x="-1" y="2616873"/>
            <a:ext cx="12191999" cy="4241127"/>
          </a:xfrm>
          <a:prstGeom prst="rect">
            <a:avLst/>
          </a:prstGeom>
        </p:spPr>
      </p:pic>
      <p:sp>
        <p:nvSpPr>
          <p:cNvPr id="15" name="Retângulo 14">
            <a:extLst>
              <a:ext uri="{FF2B5EF4-FFF2-40B4-BE49-F238E27FC236}">
                <a16:creationId xmlns:a16="http://schemas.microsoft.com/office/drawing/2014/main" id="{ABF1018C-C563-4D20-9184-87CA48E79AFB}"/>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07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0" y="569709"/>
            <a:ext cx="5323968" cy="4111473"/>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2. O SISTEMA A SER DESENVOLVIDO.</a:t>
            </a:r>
          </a:p>
          <a:p>
            <a:pPr algn="l"/>
            <a:r>
              <a:rPr lang="pt-BR" sz="1600" dirty="0">
                <a:solidFill>
                  <a:schemeClr val="bg1"/>
                </a:solidFill>
                <a:latin typeface="Arial" panose="020B0604020202020204" pitchFamily="34" charset="0"/>
                <a:cs typeface="Arial" panose="020B0604020202020204" pitchFamily="34" charset="0"/>
              </a:rPr>
              <a:t>O SISTEMA A SER DESENVOLVIDO É O SISTEMA DE CADASTRO DE ALUNOS. ELE FUNCIONARÁ COMO UM CRUD (CREATE, READ, UPDATE, DELETE) PARA GERENCIAR O PERFIL DE ALUNOS. O SISTEMA DISPONIBILIZARÁ UMA INTERFACE AMIGÁVEL E INTUITIVA PARA MELHOR EXPERIÊNCIA DO USUÁRIO. AS INFORMAÇÕES BÁSICAS A SEREM CADASTRADAS SÃO: NOME, R.A. E CURSO. O OBJETIVO É FACILITAR O REGISTRO E A GESTÃO DOS DADOS DOS ALUNOS DA FATEC, AGILIZANDO PROCESSOS ADMINISTRATIVOS E MELHORANDO A ORGANIZAÇÃO DAS INFORMAÇÕES ACADÊMICAS.</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390633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m 8" descr="Mesa com computador&#10;&#10;O conteúdo gerado por IA pode estar incorreto.">
            <a:extLst>
              <a:ext uri="{FF2B5EF4-FFF2-40B4-BE49-F238E27FC236}">
                <a16:creationId xmlns:a16="http://schemas.microsoft.com/office/drawing/2014/main" id="{A899DD3B-4FFF-D150-07CF-D643D31ACB1A}"/>
              </a:ext>
            </a:extLst>
          </p:cNvPr>
          <p:cNvPicPr>
            <a:picLocks noChangeAspect="1"/>
          </p:cNvPicPr>
          <p:nvPr/>
        </p:nvPicPr>
        <p:blipFill>
          <a:blip r:embed="rId2">
            <a:extLst>
              <a:ext uri="{28A0092B-C50C-407E-A947-70E740481C1C}">
                <a14:useLocalDpi xmlns:a14="http://schemas.microsoft.com/office/drawing/2010/main" val="0"/>
              </a:ext>
            </a:extLst>
          </a:blip>
          <a:srcRect l="13200" r="11111"/>
          <a:stretch/>
        </p:blipFill>
        <p:spPr>
          <a:xfrm>
            <a:off x="7001303" y="0"/>
            <a:ext cx="5190696" cy="6858000"/>
          </a:xfrm>
          <a:prstGeom prst="rect">
            <a:avLst/>
          </a:prstGeom>
        </p:spPr>
      </p:pic>
      <p:sp>
        <p:nvSpPr>
          <p:cNvPr id="11" name="Retângulo 10">
            <a:extLst>
              <a:ext uri="{FF2B5EF4-FFF2-40B4-BE49-F238E27FC236}">
                <a16:creationId xmlns:a16="http://schemas.microsoft.com/office/drawing/2014/main" id="{6C830187-11E3-A446-A68E-09E4B4F54B65}"/>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3902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0" y="569709"/>
            <a:ext cx="6130918" cy="4711975"/>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O TRABALHO DEVE APRESENTAR OS SEGUINTES DADOS:</a:t>
            </a:r>
          </a:p>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1. DA EMPRESA EM QUE SERÁ DESENVOLVIDO O SISTEMA: </a:t>
            </a:r>
          </a:p>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a. APRESENTAÇÃO E HISTÓRICO DA EMPRESA. </a:t>
            </a:r>
          </a:p>
          <a:p>
            <a:pPr algn="l"/>
            <a:r>
              <a:rPr lang="pt-BR" sz="1600" dirty="0">
                <a:solidFill>
                  <a:schemeClr val="bg1"/>
                </a:solidFill>
                <a:latin typeface="Arial" panose="020B0604020202020204" pitchFamily="34" charset="0"/>
                <a:cs typeface="Arial" panose="020B0604020202020204" pitchFamily="34" charset="0"/>
              </a:rPr>
              <a:t>A FACULDADE DE TECNOLOGIA DE SÃO PAULO É UMA INSTITUIÇÃO PÚBLICA DE ENSINO SUPERIOR TECNOLÓGICO, GRATUITA, MANTIDA PELO GOVERNO DO ESTADO DE SÃO PAULO E ADMINISTRADA PELO CENTRO PAULA SOUZA. TENDO INÍCIO EM 1968, QUANDO O ENTÃO GOVERNADOR DO ESTADO DE SÃO PAULO, DR. ROBERTO COSTA DE ABREU SODRÉ, CONSTITUIU UM GRUPO DE TRABALHO "QUE ESTUDARIA A VIABILIDADE DE IMPLANTAÇÃO GRADATIVA DE UMA REDE DE CURSOS SUPERIORES DE TECNOLOGIA COM DURAÇÃO DE DOIS A TRÊS ANOS". </a:t>
            </a:r>
            <a:br>
              <a:rPr lang="pt-BR" sz="1600" dirty="0">
                <a:solidFill>
                  <a:schemeClr val="bg1"/>
                </a:solidFill>
                <a:latin typeface="Arial" panose="020B0604020202020204" pitchFamily="34" charset="0"/>
                <a:cs typeface="Arial" panose="020B0604020202020204" pitchFamily="34" charset="0"/>
              </a:rPr>
            </a:br>
            <a:r>
              <a:rPr lang="pt-BR" sz="1600" dirty="0">
                <a:solidFill>
                  <a:schemeClr val="bg1"/>
                </a:solidFill>
                <a:latin typeface="Arial" panose="020B0604020202020204" pitchFamily="34" charset="0"/>
                <a:cs typeface="Arial" panose="020B0604020202020204" pitchFamily="34" charset="0"/>
              </a:rPr>
              <a:t>A FATEC-SP É A PRIMEIRA FACULDADE DE TECNOLOGIA DO BRASIL, RECONHECIDA POR SUA EXCELÊNCIA NA FORMAÇÃO DE PROFISSIONAIS ALTAMENTE QUALIFICADOS, QUE ATENDEM ÀS DEMANDAS DO MERCADO DE TRABALHO.</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538029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5" name="Imagem 4" descr="Prédio com janelas em cima&#10;&#10;O conteúdo gerado por IA pode estar incorreto.">
            <a:extLst>
              <a:ext uri="{FF2B5EF4-FFF2-40B4-BE49-F238E27FC236}">
                <a16:creationId xmlns:a16="http://schemas.microsoft.com/office/drawing/2014/main" id="{0F072298-48C1-3007-9F8C-41097AD0CF03}"/>
              </a:ext>
            </a:extLst>
          </p:cNvPr>
          <p:cNvPicPr>
            <a:picLocks noChangeAspect="1"/>
          </p:cNvPicPr>
          <p:nvPr/>
        </p:nvPicPr>
        <p:blipFill>
          <a:blip r:embed="rId2">
            <a:extLst>
              <a:ext uri="{28A0092B-C50C-407E-A947-70E740481C1C}">
                <a14:useLocalDpi xmlns:a14="http://schemas.microsoft.com/office/drawing/2010/main" val="0"/>
              </a:ext>
            </a:extLst>
          </a:blip>
          <a:srcRect l="34677" r="14826"/>
          <a:stretch/>
        </p:blipFill>
        <p:spPr>
          <a:xfrm>
            <a:off x="7574507" y="0"/>
            <a:ext cx="4617493" cy="6858000"/>
          </a:xfrm>
          <a:prstGeom prst="rect">
            <a:avLst/>
          </a:prstGeom>
        </p:spPr>
      </p:pic>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5814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5747048" cy="4711975"/>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b. ORGANOGRAMA DA EMPRESA. </a:t>
            </a:r>
          </a:p>
          <a:p>
            <a:pPr algn="l"/>
            <a:r>
              <a:rPr lang="pt-BR" sz="1600" dirty="0">
                <a:solidFill>
                  <a:schemeClr val="bg1"/>
                </a:solidFill>
                <a:latin typeface="Arial" panose="020B0604020202020204" pitchFamily="34" charset="0"/>
                <a:cs typeface="Arial" panose="020B0604020202020204" pitchFamily="34" charset="0"/>
              </a:rPr>
              <a:t>A ESTRUTURA DA FATEC TIPICAMENTE É HIERÁRQUICA, COM AS SEGUINTES ÁREAS PRINCIPAIS: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DIRETORIA</a:t>
            </a:r>
            <a:r>
              <a:rPr lang="pt-BR" sz="1600" dirty="0">
                <a:solidFill>
                  <a:schemeClr val="bg1"/>
                </a:solidFill>
                <a:latin typeface="Arial" panose="020B0604020202020204" pitchFamily="34" charset="0"/>
                <a:cs typeface="Arial" panose="020B0604020202020204" pitchFamily="34" charset="0"/>
              </a:rPr>
              <a:t>: RESPONSÁVEL PELA GESTÃO GERAL DA UNIDADE.</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DEPARTAMENTO ACADÊMICO</a:t>
            </a:r>
            <a:r>
              <a:rPr lang="pt-BR" sz="1600" dirty="0">
                <a:solidFill>
                  <a:schemeClr val="bg1"/>
                </a:solidFill>
                <a:latin typeface="Arial" panose="020B0604020202020204" pitchFamily="34" charset="0"/>
                <a:cs typeface="Arial" panose="020B0604020202020204" pitchFamily="34" charset="0"/>
              </a:rPr>
              <a:t>: CUIDA DE TODA A PARTE PEDAGÓGICA, COMO A COORDENAÇÃO DE CURSOS, O CORPO DOCENTE E A GRADE CURRICULAR.</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DEPARTAMENTO ADMINISTRATIVO E FINANCEIRO</a:t>
            </a:r>
            <a:r>
              <a:rPr lang="pt-BR" sz="1600" dirty="0">
                <a:solidFill>
                  <a:schemeClr val="bg1"/>
                </a:solidFill>
                <a:latin typeface="Arial" panose="020B0604020202020204" pitchFamily="34" charset="0"/>
                <a:cs typeface="Arial" panose="020B0604020202020204" pitchFamily="34" charset="0"/>
              </a:rPr>
              <a:t>: GERENCIA AS ÁREAS DE RECURSOS HUMANOS, COMPRAS, CONTABILIDADE, E A SECRETARIA ACADÊMICA (RESPONSÁVEL PELOS REGISTROS DOS ALUNOS).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ÁREAS DE APOIO</a:t>
            </a:r>
            <a:r>
              <a:rPr lang="pt-BR" sz="1600" dirty="0">
                <a:solidFill>
                  <a:schemeClr val="bg1"/>
                </a:solidFill>
                <a:latin typeface="Arial" panose="020B0604020202020204" pitchFamily="34" charset="0"/>
                <a:cs typeface="Arial" panose="020B0604020202020204" pitchFamily="34" charset="0"/>
              </a:rPr>
              <a:t>: INCLUEM A BIBLIOTECA, LABORATÓRIOS DE INFORMÁTICA, E ÁREAS DE MANUTENÇÃO.</a:t>
            </a:r>
          </a:p>
          <a:p>
            <a:pPr algn="l"/>
            <a:endParaRPr lang="pt-BR" sz="1600" b="1" dirty="0">
              <a:solidFill>
                <a:schemeClr val="bg1"/>
              </a:solidFill>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523017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21" name="Agrupar 20">
            <a:extLst>
              <a:ext uri="{FF2B5EF4-FFF2-40B4-BE49-F238E27FC236}">
                <a16:creationId xmlns:a16="http://schemas.microsoft.com/office/drawing/2014/main" id="{727E6582-7A09-2ED1-3864-9DEE60AD7832}"/>
              </a:ext>
            </a:extLst>
          </p:cNvPr>
          <p:cNvGrpSpPr/>
          <p:nvPr/>
        </p:nvGrpSpPr>
        <p:grpSpPr>
          <a:xfrm>
            <a:off x="7228257" y="2304916"/>
            <a:ext cx="4321795" cy="1576539"/>
            <a:chOff x="7286163" y="1975307"/>
            <a:chExt cx="4321795" cy="1576539"/>
          </a:xfrm>
        </p:grpSpPr>
        <p:sp>
          <p:nvSpPr>
            <p:cNvPr id="7" name="CaixaDeTexto 6">
              <a:extLst>
                <a:ext uri="{FF2B5EF4-FFF2-40B4-BE49-F238E27FC236}">
                  <a16:creationId xmlns:a16="http://schemas.microsoft.com/office/drawing/2014/main" id="{08AD20F3-E90A-34AD-2EA2-76E8652C552A}"/>
                </a:ext>
              </a:extLst>
            </p:cNvPr>
            <p:cNvSpPr txBox="1"/>
            <p:nvPr/>
          </p:nvSpPr>
          <p:spPr>
            <a:xfrm>
              <a:off x="8776047" y="1975307"/>
              <a:ext cx="1355678" cy="307777"/>
            </a:xfrm>
            <a:prstGeom prst="rect">
              <a:avLst/>
            </a:prstGeom>
            <a:noFill/>
            <a:ln>
              <a:solidFill>
                <a:schemeClr val="bg1"/>
              </a:solidFill>
            </a:ln>
          </p:spPr>
          <p:txBody>
            <a:bodyPr wrap="square" rtlCol="0">
              <a:spAutoFit/>
            </a:bodyPr>
            <a:lstStyle/>
            <a:p>
              <a:pPr algn="ctr"/>
              <a:r>
                <a:rPr lang="pt-BR" sz="1400" dirty="0">
                  <a:solidFill>
                    <a:schemeClr val="accent5">
                      <a:lumMod val="20000"/>
                      <a:lumOff val="80000"/>
                    </a:schemeClr>
                  </a:solidFill>
                </a:rPr>
                <a:t>DIRETORIA</a:t>
              </a:r>
            </a:p>
          </p:txBody>
        </p:sp>
        <p:sp>
          <p:nvSpPr>
            <p:cNvPr id="8" name="CaixaDeTexto 7">
              <a:extLst>
                <a:ext uri="{FF2B5EF4-FFF2-40B4-BE49-F238E27FC236}">
                  <a16:creationId xmlns:a16="http://schemas.microsoft.com/office/drawing/2014/main" id="{096C43A9-8046-8E3F-3153-A5AE471CCA99}"/>
                </a:ext>
              </a:extLst>
            </p:cNvPr>
            <p:cNvSpPr txBox="1"/>
            <p:nvPr/>
          </p:nvSpPr>
          <p:spPr>
            <a:xfrm>
              <a:off x="7286163" y="2900677"/>
              <a:ext cx="1355679" cy="461665"/>
            </a:xfrm>
            <a:prstGeom prst="rect">
              <a:avLst/>
            </a:prstGeom>
            <a:noFill/>
            <a:ln>
              <a:solidFill>
                <a:schemeClr val="bg1"/>
              </a:solidFill>
            </a:ln>
          </p:spPr>
          <p:txBody>
            <a:bodyPr wrap="square" rtlCol="0">
              <a:spAutoFit/>
            </a:bodyPr>
            <a:lstStyle/>
            <a:p>
              <a:pPr algn="ctr"/>
              <a:r>
                <a:rPr lang="pt-BR" sz="1200" dirty="0">
                  <a:solidFill>
                    <a:schemeClr val="accent5">
                      <a:lumMod val="20000"/>
                      <a:lumOff val="80000"/>
                    </a:schemeClr>
                  </a:solidFill>
                </a:rPr>
                <a:t>DEPARTAMENTO</a:t>
              </a:r>
            </a:p>
            <a:p>
              <a:pPr algn="ctr"/>
              <a:r>
                <a:rPr lang="pt-BR" sz="1200" dirty="0">
                  <a:solidFill>
                    <a:schemeClr val="accent5">
                      <a:lumMod val="20000"/>
                      <a:lumOff val="80000"/>
                    </a:schemeClr>
                  </a:solidFill>
                </a:rPr>
                <a:t>ACADÊMICO</a:t>
              </a:r>
            </a:p>
          </p:txBody>
        </p:sp>
        <p:sp>
          <p:nvSpPr>
            <p:cNvPr id="9" name="CaixaDeTexto 8">
              <a:extLst>
                <a:ext uri="{FF2B5EF4-FFF2-40B4-BE49-F238E27FC236}">
                  <a16:creationId xmlns:a16="http://schemas.microsoft.com/office/drawing/2014/main" id="{C14296BD-525C-8387-F300-8C7C6FCFBA0E}"/>
                </a:ext>
              </a:extLst>
            </p:cNvPr>
            <p:cNvSpPr txBox="1"/>
            <p:nvPr/>
          </p:nvSpPr>
          <p:spPr>
            <a:xfrm>
              <a:off x="8776047" y="2905515"/>
              <a:ext cx="1355679" cy="646331"/>
            </a:xfrm>
            <a:prstGeom prst="rect">
              <a:avLst/>
            </a:prstGeom>
            <a:noFill/>
            <a:ln>
              <a:solidFill>
                <a:schemeClr val="bg1"/>
              </a:solidFill>
            </a:ln>
          </p:spPr>
          <p:txBody>
            <a:bodyPr wrap="square" rtlCol="0">
              <a:spAutoFit/>
            </a:bodyPr>
            <a:lstStyle/>
            <a:p>
              <a:pPr algn="ctr"/>
              <a:r>
                <a:rPr lang="pt-BR" sz="1200" dirty="0">
                  <a:solidFill>
                    <a:schemeClr val="accent5">
                      <a:lumMod val="20000"/>
                      <a:lumOff val="80000"/>
                    </a:schemeClr>
                  </a:solidFill>
                </a:rPr>
                <a:t>DEPARTAMENTO</a:t>
              </a:r>
            </a:p>
            <a:p>
              <a:pPr algn="ctr"/>
              <a:r>
                <a:rPr lang="pt-BR" sz="1200" dirty="0">
                  <a:solidFill>
                    <a:schemeClr val="accent5">
                      <a:lumMod val="20000"/>
                      <a:lumOff val="80000"/>
                    </a:schemeClr>
                  </a:solidFill>
                </a:rPr>
                <a:t>ADMINISTRATIVO</a:t>
              </a:r>
            </a:p>
            <a:p>
              <a:pPr algn="ctr"/>
              <a:r>
                <a:rPr lang="pt-BR" sz="1200" dirty="0">
                  <a:solidFill>
                    <a:schemeClr val="accent5">
                      <a:lumMod val="20000"/>
                      <a:lumOff val="80000"/>
                    </a:schemeClr>
                  </a:solidFill>
                </a:rPr>
                <a:t>E FINANCEIRO</a:t>
              </a:r>
            </a:p>
          </p:txBody>
        </p:sp>
        <p:sp>
          <p:nvSpPr>
            <p:cNvPr id="10" name="CaixaDeTexto 9">
              <a:extLst>
                <a:ext uri="{FF2B5EF4-FFF2-40B4-BE49-F238E27FC236}">
                  <a16:creationId xmlns:a16="http://schemas.microsoft.com/office/drawing/2014/main" id="{A82CAEB6-D35D-BCB0-5A80-4FEE4A312E3C}"/>
                </a:ext>
              </a:extLst>
            </p:cNvPr>
            <p:cNvSpPr txBox="1"/>
            <p:nvPr/>
          </p:nvSpPr>
          <p:spPr>
            <a:xfrm>
              <a:off x="10252279" y="2911662"/>
              <a:ext cx="1355679" cy="461665"/>
            </a:xfrm>
            <a:prstGeom prst="rect">
              <a:avLst/>
            </a:prstGeom>
            <a:noFill/>
            <a:ln>
              <a:solidFill>
                <a:schemeClr val="bg1"/>
              </a:solidFill>
            </a:ln>
          </p:spPr>
          <p:txBody>
            <a:bodyPr wrap="square" rtlCol="0">
              <a:spAutoFit/>
            </a:bodyPr>
            <a:lstStyle/>
            <a:p>
              <a:pPr algn="ctr"/>
              <a:r>
                <a:rPr lang="pt-BR" sz="1200" dirty="0">
                  <a:solidFill>
                    <a:schemeClr val="accent5">
                      <a:lumMod val="20000"/>
                      <a:lumOff val="80000"/>
                    </a:schemeClr>
                  </a:solidFill>
                </a:rPr>
                <a:t>ÁREAS DE</a:t>
              </a:r>
            </a:p>
            <a:p>
              <a:pPr algn="ctr"/>
              <a:r>
                <a:rPr lang="pt-BR" sz="1200" dirty="0">
                  <a:solidFill>
                    <a:schemeClr val="accent5">
                      <a:lumMod val="20000"/>
                      <a:lumOff val="80000"/>
                    </a:schemeClr>
                  </a:solidFill>
                </a:rPr>
                <a:t>APOIO</a:t>
              </a:r>
            </a:p>
          </p:txBody>
        </p:sp>
        <p:cxnSp>
          <p:nvCxnSpPr>
            <p:cNvPr id="12" name="Conector reto 11">
              <a:extLst>
                <a:ext uri="{FF2B5EF4-FFF2-40B4-BE49-F238E27FC236}">
                  <a16:creationId xmlns:a16="http://schemas.microsoft.com/office/drawing/2014/main" id="{C854A391-3B97-121C-7C9B-78FFD9FF8AA6}"/>
                </a:ext>
              </a:extLst>
            </p:cNvPr>
            <p:cNvCxnSpPr>
              <a:cxnSpLocks/>
            </p:cNvCxnSpPr>
            <p:nvPr/>
          </p:nvCxnSpPr>
          <p:spPr>
            <a:xfrm>
              <a:off x="7964002" y="2592592"/>
              <a:ext cx="2966116" cy="0"/>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Conector reto 13">
              <a:extLst>
                <a:ext uri="{FF2B5EF4-FFF2-40B4-BE49-F238E27FC236}">
                  <a16:creationId xmlns:a16="http://schemas.microsoft.com/office/drawing/2014/main" id="{E9A15FF8-157C-18AB-D396-1C4FE9D0388D}"/>
                </a:ext>
              </a:extLst>
            </p:cNvPr>
            <p:cNvCxnSpPr>
              <a:cxnSpLocks/>
            </p:cNvCxnSpPr>
            <p:nvPr/>
          </p:nvCxnSpPr>
          <p:spPr>
            <a:xfrm>
              <a:off x="7964002" y="2591880"/>
              <a:ext cx="0" cy="308085"/>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8" name="Conector reto 17">
              <a:extLst>
                <a:ext uri="{FF2B5EF4-FFF2-40B4-BE49-F238E27FC236}">
                  <a16:creationId xmlns:a16="http://schemas.microsoft.com/office/drawing/2014/main" id="{7BD1ABEA-C46C-10E8-2048-FD68D60F4394}"/>
                </a:ext>
              </a:extLst>
            </p:cNvPr>
            <p:cNvCxnSpPr>
              <a:cxnSpLocks/>
            </p:cNvCxnSpPr>
            <p:nvPr/>
          </p:nvCxnSpPr>
          <p:spPr>
            <a:xfrm>
              <a:off x="9447060" y="2283084"/>
              <a:ext cx="0" cy="617592"/>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Conector reto 19">
              <a:extLst>
                <a:ext uri="{FF2B5EF4-FFF2-40B4-BE49-F238E27FC236}">
                  <a16:creationId xmlns:a16="http://schemas.microsoft.com/office/drawing/2014/main" id="{EBA58FE0-C80C-8E2C-8320-546787FC6463}"/>
                </a:ext>
              </a:extLst>
            </p:cNvPr>
            <p:cNvCxnSpPr>
              <a:cxnSpLocks/>
            </p:cNvCxnSpPr>
            <p:nvPr/>
          </p:nvCxnSpPr>
          <p:spPr>
            <a:xfrm>
              <a:off x="10930118" y="2591880"/>
              <a:ext cx="0" cy="308085"/>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2" name="Retângulo 21">
            <a:extLst>
              <a:ext uri="{FF2B5EF4-FFF2-40B4-BE49-F238E27FC236}">
                <a16:creationId xmlns:a16="http://schemas.microsoft.com/office/drawing/2014/main" id="{D1B06B27-356B-01CF-25F4-899E27C90E8D}"/>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6268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4882689" cy="4711975"/>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c. MISSÃO DA EMPRESA. </a:t>
            </a:r>
          </a:p>
          <a:p>
            <a:pPr algn="l"/>
            <a:r>
              <a:rPr lang="pt-BR" sz="1600" dirty="0">
                <a:solidFill>
                  <a:schemeClr val="bg1"/>
                </a:solidFill>
                <a:latin typeface="Arial" panose="020B0604020202020204" pitchFamily="34" charset="0"/>
                <a:cs typeface="Arial" panose="020B0604020202020204" pitchFamily="34" charset="0"/>
              </a:rPr>
              <a:t>PROMOVER A EDUCAÇÃO TECNOLÓGICA DENTRO DE REFERENCIAIS DE EXCELÊNCIA, FORMANDO PROFISSIONAIS COM PRINCÍPIOS ÉTICOS E RESPONSABILIDADE SOCIAL, CAPAZES DE CONTRIBUIR ATIVAMENTE E DE FORMA INOVADORA PARA ATENDER AS DEMANDAS DA SOCIEDADE.</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279878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descr="Grupo de pessoas sentadas ao redor de uma mesa&#10;&#10;O conteúdo gerado por IA pode estar incorreto.">
            <a:extLst>
              <a:ext uri="{FF2B5EF4-FFF2-40B4-BE49-F238E27FC236}">
                <a16:creationId xmlns:a16="http://schemas.microsoft.com/office/drawing/2014/main" id="{784D5E05-2F24-0851-816B-E8DA45334CBE}"/>
              </a:ext>
            </a:extLst>
          </p:cNvPr>
          <p:cNvPicPr>
            <a:picLocks noChangeAspect="1"/>
          </p:cNvPicPr>
          <p:nvPr/>
        </p:nvPicPr>
        <p:blipFill>
          <a:blip r:embed="rId2">
            <a:extLst>
              <a:ext uri="{28A0092B-C50C-407E-A947-70E740481C1C}">
                <a14:useLocalDpi xmlns:a14="http://schemas.microsoft.com/office/drawing/2010/main" val="0"/>
              </a:ext>
            </a:extLst>
          </a:blip>
          <a:srcRect t="43806" b="28987"/>
          <a:stretch/>
        </p:blipFill>
        <p:spPr>
          <a:xfrm>
            <a:off x="0" y="3269878"/>
            <a:ext cx="12192000" cy="3317072"/>
          </a:xfrm>
          <a:prstGeom prst="rect">
            <a:avLst/>
          </a:prstGeom>
        </p:spPr>
      </p:pic>
    </p:spTree>
    <p:extLst>
      <p:ext uri="{BB962C8B-B14F-4D97-AF65-F5344CB8AC3E}">
        <p14:creationId xmlns:p14="http://schemas.microsoft.com/office/powerpoint/2010/main" val="162563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4882689" cy="4711975"/>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d. FUNÇÕES TERCEIRIZADAS DA EMPRESA.</a:t>
            </a:r>
          </a:p>
          <a:p>
            <a:pPr algn="l"/>
            <a:r>
              <a:rPr lang="pt-BR" sz="1600" dirty="0">
                <a:solidFill>
                  <a:schemeClr val="bg1"/>
                </a:solidFill>
                <a:latin typeface="Arial" panose="020B0604020202020204" pitchFamily="34" charset="0"/>
                <a:cs typeface="Arial" panose="020B0604020202020204" pitchFamily="34" charset="0"/>
              </a:rPr>
              <a:t>COMO UMA INSTITUIÇÃO PÚBLICA, A FATEC TERCEIRIZA FUNÇÕES NÃO LIGADAS DIRETAMENTE À SUA ATIVIDADE-FIM. AS PRINCIPAIS FUNÇÕES TERCEIRIZADAS SÃO:</a:t>
            </a:r>
          </a:p>
          <a:p>
            <a:pPr algn="l"/>
            <a:r>
              <a:rPr lang="pt-BR" sz="1600" dirty="0">
                <a:solidFill>
                  <a:schemeClr val="bg1"/>
                </a:solidFill>
                <a:latin typeface="Arial" panose="020B0604020202020204" pitchFamily="34" charset="0"/>
                <a:cs typeface="Arial" panose="020B0604020202020204" pitchFamily="34" charset="0"/>
              </a:rPr>
              <a:t>• SERVIÇOS DE LIMPEZA E CONSERVAÇÃO.</a:t>
            </a:r>
          </a:p>
          <a:p>
            <a:pPr algn="l"/>
            <a:r>
              <a:rPr lang="pt-BR" sz="1600" dirty="0">
                <a:solidFill>
                  <a:schemeClr val="bg1"/>
                </a:solidFill>
                <a:latin typeface="Arial" panose="020B0604020202020204" pitchFamily="34" charset="0"/>
                <a:cs typeface="Arial" panose="020B0604020202020204" pitchFamily="34" charset="0"/>
              </a:rPr>
              <a:t>• SERVIÇOS DE SEGURANÇA E VIGILÂNCIA.</a:t>
            </a:r>
          </a:p>
          <a:p>
            <a:pPr algn="l"/>
            <a:r>
              <a:rPr lang="pt-BR" sz="1600" dirty="0">
                <a:solidFill>
                  <a:schemeClr val="bg1"/>
                </a:solidFill>
                <a:latin typeface="Arial" panose="020B0604020202020204" pitchFamily="34" charset="0"/>
                <a:cs typeface="Arial" panose="020B0604020202020204" pitchFamily="34" charset="0"/>
              </a:rPr>
              <a:t>• SERVIÇOS DE MANUTENÇÃO PREDIAL.</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327724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Pessoas com bagagem em aeroporto&#10;&#10;O conteúdo gerado por IA pode estar incorreto.">
            <a:extLst>
              <a:ext uri="{FF2B5EF4-FFF2-40B4-BE49-F238E27FC236}">
                <a16:creationId xmlns:a16="http://schemas.microsoft.com/office/drawing/2014/main" id="{5BF61FEE-79B4-A791-85A0-904B8447A21A}"/>
              </a:ext>
            </a:extLst>
          </p:cNvPr>
          <p:cNvPicPr>
            <a:picLocks noChangeAspect="1"/>
          </p:cNvPicPr>
          <p:nvPr/>
        </p:nvPicPr>
        <p:blipFill>
          <a:blip r:embed="rId2">
            <a:extLst>
              <a:ext uri="{28A0092B-C50C-407E-A947-70E740481C1C}">
                <a14:useLocalDpi xmlns:a14="http://schemas.microsoft.com/office/drawing/2010/main" val="0"/>
              </a:ext>
            </a:extLst>
          </a:blip>
          <a:srcRect l="6497" t="3256" r="9365"/>
          <a:stretch/>
        </p:blipFill>
        <p:spPr>
          <a:xfrm>
            <a:off x="6421804" y="-1"/>
            <a:ext cx="5770194" cy="6634715"/>
          </a:xfrm>
          <a:prstGeom prst="rect">
            <a:avLst/>
          </a:prstGeom>
        </p:spPr>
      </p:pic>
    </p:spTree>
    <p:extLst>
      <p:ext uri="{BB962C8B-B14F-4D97-AF65-F5344CB8AC3E}">
        <p14:creationId xmlns:p14="http://schemas.microsoft.com/office/powerpoint/2010/main" val="298765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4882689" cy="4711975"/>
          </a:xfrm>
        </p:spPr>
        <p:txBody>
          <a:bodyPr>
            <a:normAutofit fontScale="92500" lnSpcReduction="10000"/>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e. OBJETIVOS E FUNÇÕES DAS ÁREAS DE NEGÓCIOS DA EMPRESA. </a:t>
            </a:r>
          </a:p>
          <a:p>
            <a:pPr algn="l"/>
            <a:r>
              <a:rPr lang="pt-BR" sz="1600" dirty="0">
                <a:solidFill>
                  <a:schemeClr val="bg1"/>
                </a:solidFill>
                <a:latin typeface="Arial" panose="020B0604020202020204" pitchFamily="34" charset="0"/>
                <a:cs typeface="Arial" panose="020B0604020202020204" pitchFamily="34" charset="0"/>
              </a:rPr>
              <a:t>AS PRINCIPAIS ÁREAS DE UMA FATEC TÊM COMO OBJETIVOS: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ÁREA PEDAGÓGICA </a:t>
            </a:r>
            <a:r>
              <a:rPr lang="pt-BR" sz="1600" dirty="0">
                <a:solidFill>
                  <a:schemeClr val="bg1"/>
                </a:solidFill>
                <a:latin typeface="Arial" panose="020B0604020202020204" pitchFamily="34" charset="0"/>
                <a:cs typeface="Arial" panose="020B0604020202020204" pitchFamily="34" charset="0"/>
              </a:rPr>
              <a:t>(DEPARTAMENTO ACADÊMICO): GERIR OS CURSOS, O CORPO DOCENTE E O CURRÍCULO PARA GARANTIR A QUALIDADE DO ENSINO E A FORMAÇÃO DOS ALUNOS.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ÁREA ADMINISTRATIVA </a:t>
            </a:r>
            <a:r>
              <a:rPr lang="pt-BR" sz="1600" dirty="0">
                <a:solidFill>
                  <a:schemeClr val="bg1"/>
                </a:solidFill>
                <a:latin typeface="Arial" panose="020B0604020202020204" pitchFamily="34" charset="0"/>
                <a:cs typeface="Arial" panose="020B0604020202020204" pitchFamily="34" charset="0"/>
              </a:rPr>
              <a:t>(DEPARTAMENTO ADMINISTRATIVO): ASSEGURAR O BOM FUNCIONAMENTO DA INSTITUIÇÃO, GERENCIANDO RECURSOS FINANCEIROS, MATERIAIS E HUMANOS. A SECRETARIA, EM PARTICULAR, É A RESPONSÁVEL PELA GESTÃO DOS DADOS E REGISTROS DOS ALUNOS.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ÁREA DE INFRAESTRUTURA </a:t>
            </a:r>
            <a:r>
              <a:rPr lang="pt-BR" sz="1600" dirty="0">
                <a:solidFill>
                  <a:schemeClr val="bg1"/>
                </a:solidFill>
                <a:latin typeface="Arial" panose="020B0604020202020204" pitchFamily="34" charset="0"/>
                <a:cs typeface="Arial" panose="020B0604020202020204" pitchFamily="34" charset="0"/>
              </a:rPr>
              <a:t>(LABORATÓRIOS E MANUTENÇÃO): MANTER OS RECURSOS FÍSICOS E TECNOLÓGICOS, COMO LABORATÓRIOS, SALAS DE AULA E EQUIPAMENTOS, EM PERFEITAS CONDIÇÕES PARA APOIAR O PROCESSO DE ENSINO-APRENDIZAGEM.</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548341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descr="Pessoas sentadas ao redor de mesa com computador&#10;&#10;O conteúdo gerado por IA pode estar incorreto.">
            <a:extLst>
              <a:ext uri="{FF2B5EF4-FFF2-40B4-BE49-F238E27FC236}">
                <a16:creationId xmlns:a16="http://schemas.microsoft.com/office/drawing/2014/main" id="{A31CC879-C7B4-04B8-A2F9-BA2E8FAFE87D}"/>
              </a:ext>
            </a:extLst>
          </p:cNvPr>
          <p:cNvPicPr>
            <a:picLocks noChangeAspect="1"/>
          </p:cNvPicPr>
          <p:nvPr/>
        </p:nvPicPr>
        <p:blipFill>
          <a:blip r:embed="rId2">
            <a:extLst>
              <a:ext uri="{28A0092B-C50C-407E-A947-70E740481C1C}">
                <a14:useLocalDpi xmlns:a14="http://schemas.microsoft.com/office/drawing/2010/main" val="0"/>
              </a:ext>
            </a:extLst>
          </a:blip>
          <a:srcRect l="9586" t="3256" r="6275"/>
          <a:stretch/>
        </p:blipFill>
        <p:spPr>
          <a:xfrm>
            <a:off x="6421804" y="-1"/>
            <a:ext cx="5770195" cy="6634715"/>
          </a:xfrm>
          <a:prstGeom prst="rect">
            <a:avLst/>
          </a:prstGeom>
        </p:spPr>
      </p:pic>
    </p:spTree>
    <p:extLst>
      <p:ext uri="{BB962C8B-B14F-4D97-AF65-F5344CB8AC3E}">
        <p14:creationId xmlns:p14="http://schemas.microsoft.com/office/powerpoint/2010/main" val="24449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134175F-A3DF-B02B-DB65-78E26A4A06D0}"/>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ubtítulo 2">
            <a:extLst>
              <a:ext uri="{FF2B5EF4-FFF2-40B4-BE49-F238E27FC236}">
                <a16:creationId xmlns:a16="http://schemas.microsoft.com/office/drawing/2014/main" id="{2D4AEF97-6EDB-F28E-F9C0-AA14BC497666}"/>
              </a:ext>
            </a:extLst>
          </p:cNvPr>
          <p:cNvSpPr>
            <a:spLocks noGrp="1"/>
          </p:cNvSpPr>
          <p:nvPr>
            <p:ph type="subTitle" idx="1"/>
          </p:nvPr>
        </p:nvSpPr>
        <p:spPr>
          <a:xfrm>
            <a:off x="1213311" y="569709"/>
            <a:ext cx="4882689" cy="4711975"/>
          </a:xfrm>
        </p:spPr>
        <p:txBody>
          <a:bodyPr>
            <a:normAutofit/>
          </a:body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f. NÚMERO DE FUNCIONÁRIOS EM CADA ÁREA DE NEGÓCIO. </a:t>
            </a:r>
          </a:p>
          <a:p>
            <a:pPr algn="l"/>
            <a:r>
              <a:rPr lang="pt-BR" sz="1600" dirty="0">
                <a:solidFill>
                  <a:schemeClr val="bg1"/>
                </a:solidFill>
                <a:latin typeface="Arial" panose="020B0604020202020204" pitchFamily="34" charset="0"/>
                <a:cs typeface="Arial" panose="020B0604020202020204" pitchFamily="34" charset="0"/>
              </a:rPr>
              <a:t>OS NÚMEROS SÃO APROXIMADOS, POIS VARIAM COM O TEMPO.</a:t>
            </a:r>
          </a:p>
          <a:p>
            <a:pPr algn="l"/>
            <a:r>
              <a:rPr lang="pt-BR" sz="1600" b="1" dirty="0">
                <a:solidFill>
                  <a:schemeClr val="bg1"/>
                </a:solidFill>
                <a:latin typeface="Arial" panose="020B0604020202020204" pitchFamily="34" charset="0"/>
                <a:cs typeface="Arial" panose="020B0604020202020204" pitchFamily="34" charset="0"/>
              </a:rPr>
              <a:t>• CORPO DOCENTE</a:t>
            </a:r>
            <a:r>
              <a:rPr lang="pt-BR" sz="1600" dirty="0">
                <a:solidFill>
                  <a:schemeClr val="bg1"/>
                </a:solidFill>
                <a:latin typeface="Arial" panose="020B0604020202020204" pitchFamily="34" charset="0"/>
                <a:cs typeface="Arial" panose="020B0604020202020204" pitchFamily="34" charset="0"/>
              </a:rPr>
              <a:t>: ALGUMAS DEZENAS DE PROFESSORES, DEPENDENDO DO NÚMERO DE CURSOS.</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ÁREA ADMINISTRATIVA </a:t>
            </a:r>
            <a:r>
              <a:rPr lang="pt-BR" sz="1600" dirty="0">
                <a:solidFill>
                  <a:schemeClr val="bg1"/>
                </a:solidFill>
                <a:latin typeface="Arial" panose="020B0604020202020204" pitchFamily="34" charset="0"/>
                <a:cs typeface="Arial" panose="020B0604020202020204" pitchFamily="34" charset="0"/>
              </a:rPr>
              <a:t>(SECRETARIA E GESTÃO): POUCOS FUNCIONÁRIOS POR SETOR, GERALMENTE DEZENAS NO TOTAL.</a:t>
            </a:r>
          </a:p>
          <a:p>
            <a:pPr algn="l"/>
            <a:r>
              <a:rPr lang="pt-BR" sz="1600" dirty="0">
                <a:solidFill>
                  <a:schemeClr val="bg1"/>
                </a:solidFill>
                <a:latin typeface="Arial" panose="020B0604020202020204" pitchFamily="34" charset="0"/>
                <a:cs typeface="Arial" panose="020B0604020202020204" pitchFamily="34" charset="0"/>
              </a:rPr>
              <a:t>• </a:t>
            </a:r>
            <a:r>
              <a:rPr lang="pt-BR" sz="1600" b="1" dirty="0">
                <a:solidFill>
                  <a:schemeClr val="bg1"/>
                </a:solidFill>
                <a:latin typeface="Arial" panose="020B0604020202020204" pitchFamily="34" charset="0"/>
                <a:cs typeface="Arial" panose="020B0604020202020204" pitchFamily="34" charset="0"/>
              </a:rPr>
              <a:t>ÁREAS DE APOIO </a:t>
            </a:r>
            <a:r>
              <a:rPr lang="pt-BR" sz="1600" dirty="0">
                <a:solidFill>
                  <a:schemeClr val="bg1"/>
                </a:solidFill>
                <a:latin typeface="Arial" panose="020B0604020202020204" pitchFamily="34" charset="0"/>
                <a:cs typeface="Arial" panose="020B0604020202020204" pitchFamily="34" charset="0"/>
              </a:rPr>
              <a:t>(MANUTENÇÃO E LIMPEZA): VÁRIOS PROFISSIONAIS, GERALMENTE TERCEIRIZADOS.</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9C50EEA1-9339-39F4-485C-1B30F3A30DF8}"/>
              </a:ext>
            </a:extLst>
          </p:cNvPr>
          <p:cNvCxnSpPr>
            <a:cxnSpLocks/>
          </p:cNvCxnSpPr>
          <p:nvPr/>
        </p:nvCxnSpPr>
        <p:spPr>
          <a:xfrm>
            <a:off x="887506" y="-98612"/>
            <a:ext cx="0" cy="426421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tângulo 7">
            <a:extLst>
              <a:ext uri="{FF2B5EF4-FFF2-40B4-BE49-F238E27FC236}">
                <a16:creationId xmlns:a16="http://schemas.microsoft.com/office/drawing/2014/main" id="{D73D1CF2-8D8B-5B73-AEF1-A32AFBF415C4}"/>
              </a:ext>
            </a:extLst>
          </p:cNvPr>
          <p:cNvSpPr/>
          <p:nvPr/>
        </p:nvSpPr>
        <p:spPr>
          <a:xfrm>
            <a:off x="0" y="6634715"/>
            <a:ext cx="12192000" cy="27104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ubtítulo 2">
            <a:extLst>
              <a:ext uri="{FF2B5EF4-FFF2-40B4-BE49-F238E27FC236}">
                <a16:creationId xmlns:a16="http://schemas.microsoft.com/office/drawing/2014/main" id="{5FD40004-EFED-FFEE-8A93-E3F10896E291}"/>
              </a:ext>
            </a:extLst>
          </p:cNvPr>
          <p:cNvSpPr txBox="1">
            <a:spLocks/>
          </p:cNvSpPr>
          <p:nvPr/>
        </p:nvSpPr>
        <p:spPr>
          <a:xfrm>
            <a:off x="6963912" y="3075958"/>
            <a:ext cx="4882689" cy="37820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b="1" dirty="0">
                <a:solidFill>
                  <a:schemeClr val="accent1">
                    <a:lumMod val="20000"/>
                    <a:lumOff val="80000"/>
                  </a:schemeClr>
                </a:solidFill>
                <a:latin typeface="Arial" panose="020B0604020202020204" pitchFamily="34" charset="0"/>
                <a:cs typeface="Arial" panose="020B0604020202020204" pitchFamily="34" charset="0"/>
              </a:rPr>
              <a:t>g. FATURAMENTO ANUAL.</a:t>
            </a:r>
          </a:p>
          <a:p>
            <a:pPr algn="l"/>
            <a:r>
              <a:rPr lang="pt-BR" sz="1600" dirty="0">
                <a:solidFill>
                  <a:schemeClr val="bg1"/>
                </a:solidFill>
                <a:latin typeface="Arial" panose="020B0604020202020204" pitchFamily="34" charset="0"/>
                <a:cs typeface="Arial" panose="020B0604020202020204" pitchFamily="34" charset="0"/>
              </a:rPr>
              <a:t>A FATEC-SP, SENDO UMA INSTITUIÇÃO PÚBLICA, NÃO POSSUI "FATURAMENTO" NO SENTIDO COMERCIAL. ELA OPERA COM UM ORÇAMENTO ANUAL FORNECIDO PELO GOVERNO DO ESTADO DE SÃO PAULO, POR MEIO DO CENTRO PAULA SOUZA. ESSE ORÇAMENTO É DESTINADO A CUSTEAR SALÁRIOS DE PROFESSORES E FUNCIONÁRIOS, DESPESAS DE MANUTENÇÃO, E INVESTIMENTOS EM INFRAESTRUTURA E TECNOLOGIA.</a:t>
            </a:r>
          </a:p>
          <a:p>
            <a:pPr algn="l"/>
            <a:endParaRPr lang="pt-BR" dirty="0">
              <a:latin typeface="Arial" panose="020B0604020202020204" pitchFamily="34" charset="0"/>
              <a:cs typeface="Arial" panose="020B0604020202020204" pitchFamily="34" charset="0"/>
            </a:endParaRPr>
          </a:p>
          <a:p>
            <a:endParaRPr lang="pt-BR" dirty="0">
              <a:latin typeface="Arial" panose="020B0604020202020204" pitchFamily="34" charset="0"/>
              <a:cs typeface="Arial" panose="020B0604020202020204" pitchFamily="34" charset="0"/>
            </a:endParaRPr>
          </a:p>
        </p:txBody>
      </p:sp>
      <p:cxnSp>
        <p:nvCxnSpPr>
          <p:cNvPr id="7" name="Conector reto 6">
            <a:extLst>
              <a:ext uri="{FF2B5EF4-FFF2-40B4-BE49-F238E27FC236}">
                <a16:creationId xmlns:a16="http://schemas.microsoft.com/office/drawing/2014/main" id="{9AD8DEAD-47A9-0EAA-811D-C261CC58664F}"/>
              </a:ext>
            </a:extLst>
          </p:cNvPr>
          <p:cNvCxnSpPr>
            <a:cxnSpLocks/>
          </p:cNvCxnSpPr>
          <p:nvPr/>
        </p:nvCxnSpPr>
        <p:spPr>
          <a:xfrm>
            <a:off x="6627906" y="-89861"/>
            <a:ext cx="0" cy="612780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2" name="Gráfico 11" descr="Grupo de pessoas estrutura de tópicos">
            <a:extLst>
              <a:ext uri="{FF2B5EF4-FFF2-40B4-BE49-F238E27FC236}">
                <a16:creationId xmlns:a16="http://schemas.microsoft.com/office/drawing/2014/main" id="{80384440-ECF7-1F85-39BA-A83E7748F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134" y="4203263"/>
            <a:ext cx="1953644" cy="1953644"/>
          </a:xfrm>
          <a:prstGeom prst="rect">
            <a:avLst/>
          </a:prstGeom>
        </p:spPr>
      </p:pic>
      <p:pic>
        <p:nvPicPr>
          <p:cNvPr id="14" name="Gráfico 13" descr="Registrar estrutura de tópicos">
            <a:extLst>
              <a:ext uri="{FF2B5EF4-FFF2-40B4-BE49-F238E27FC236}">
                <a16:creationId xmlns:a16="http://schemas.microsoft.com/office/drawing/2014/main" id="{1342609E-F763-F438-2D4A-51856D7F4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4362" y="635957"/>
            <a:ext cx="2328496" cy="2328496"/>
          </a:xfrm>
          <a:prstGeom prst="rect">
            <a:avLst/>
          </a:prstGeom>
        </p:spPr>
      </p:pic>
    </p:spTree>
    <p:extLst>
      <p:ext uri="{BB962C8B-B14F-4D97-AF65-F5344CB8AC3E}">
        <p14:creationId xmlns:p14="http://schemas.microsoft.com/office/powerpoint/2010/main" val="161856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TotalTime>
  <Words>2272</Words>
  <Application>Microsoft Office PowerPoint</Application>
  <PresentationFormat>Widescreen</PresentationFormat>
  <Paragraphs>111</Paragraphs>
  <Slides>19</Slides>
  <Notes>0</Notes>
  <HiddenSlides>0</HiddenSlides>
  <MMClips>0</MMClips>
  <ScaleCrop>false</ScaleCrop>
  <HeadingPairs>
    <vt:vector size="4" baseType="variant">
      <vt:variant>
        <vt:lpstr>Tema</vt:lpstr>
      </vt:variant>
      <vt:variant>
        <vt:i4>1</vt:i4>
      </vt:variant>
      <vt:variant>
        <vt:lpstr>Títulos de slides</vt:lpstr>
      </vt:variant>
      <vt:variant>
        <vt:i4>19</vt:i4>
      </vt:variant>
    </vt:vector>
  </HeadingPairs>
  <TitlesOfParts>
    <vt:vector size="20" baseType="lpstr">
      <vt:lpstr>Tema do Office</vt:lpstr>
      <vt:lpstr>TRABALHO DE LABORATÓRIO DE ENGENHARIA DE SOFTWARE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TRABALHO DE LABORATÓRIO DE ENGENHARIA DE SOFTWARE</dc:title>
  <dc:creator>RAFAEL CASTILHO MORENO</dc:creator>
  <cp:lastModifiedBy>RAFAEL CASTILHO MORENO</cp:lastModifiedBy>
  <cp:revision>2</cp:revision>
  <dcterms:created xsi:type="dcterms:W3CDTF">2025-09-22T15:37:04Z</dcterms:created>
  <dcterms:modified xsi:type="dcterms:W3CDTF">2025-09-22T18:15:11Z</dcterms:modified>
</cp:coreProperties>
</file>